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handoutMasterIdLst>
    <p:handoutMasterId r:id="rId33"/>
  </p:handoutMasterIdLst>
  <p:sldIdLst>
    <p:sldId id="259" r:id="rId3"/>
    <p:sldId id="257" r:id="rId4"/>
    <p:sldId id="266" r:id="rId5"/>
    <p:sldId id="263" r:id="rId6"/>
    <p:sldId id="288" r:id="rId7"/>
    <p:sldId id="264" r:id="rId8"/>
    <p:sldId id="268" r:id="rId9"/>
    <p:sldId id="265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91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90" r:id="rId32"/>
  </p:sldIdLst>
  <p:sldSz cx="9144000" cy="6858000" type="screen4x3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3" autoAdjust="0"/>
    <p:restoredTop sz="95595" autoAdjust="0"/>
  </p:normalViewPr>
  <p:slideViewPr>
    <p:cSldViewPr>
      <p:cViewPr>
        <p:scale>
          <a:sx n="110" d="100"/>
          <a:sy n="110" d="100"/>
        </p:scale>
        <p:origin x="-38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533-88-10\wspolne_aga\061.1_STRATEGIA\sprawozdanie_za_2015\drugie_sprawozdanie\drugie_sprawozdanie_pliki_dodatkowe\straz_pozarna_sprawozdanie_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plotArea>
      <c:layout>
        <c:manualLayout>
          <c:layoutTarget val="inner"/>
          <c:xMode val="edge"/>
          <c:yMode val="edge"/>
          <c:x val="9.4599518810148733E-2"/>
          <c:y val="5.1400554097404488E-2"/>
          <c:w val="0.78187401574803161"/>
          <c:h val="0.8326195683872849"/>
        </c:manualLayout>
      </c:layout>
      <c:barChart>
        <c:barDir val="col"/>
        <c:grouping val="clustered"/>
        <c:ser>
          <c:idx val="0"/>
          <c:order val="0"/>
          <c:tx>
            <c:strRef>
              <c:f>Arkusz1!$D$38</c:f>
              <c:strCache>
                <c:ptCount val="1"/>
                <c:pt idx="0">
                  <c:v>Pożary</c:v>
                </c:pt>
              </c:strCache>
            </c:strRef>
          </c:tx>
          <c:cat>
            <c:numRef>
              <c:f>Arkusz1!$E$37:$F$37</c:f>
              <c:numCache>
                <c:formatCode>@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Arkusz1!$E$38:$F$38</c:f>
              <c:numCache>
                <c:formatCode>General</c:formatCode>
                <c:ptCount val="2"/>
                <c:pt idx="0">
                  <c:v>693</c:v>
                </c:pt>
                <c:pt idx="1">
                  <c:v>827</c:v>
                </c:pt>
              </c:numCache>
            </c:numRef>
          </c:val>
        </c:ser>
        <c:ser>
          <c:idx val="1"/>
          <c:order val="1"/>
          <c:tx>
            <c:strRef>
              <c:f>Arkusz1!$D$39</c:f>
              <c:strCache>
                <c:ptCount val="1"/>
                <c:pt idx="0">
                  <c:v>Miejscowe zagrożenia</c:v>
                </c:pt>
              </c:strCache>
            </c:strRef>
          </c:tx>
          <c:cat>
            <c:numRef>
              <c:f>Arkusz1!$E$37:$F$37</c:f>
              <c:numCache>
                <c:formatCode>@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Arkusz1!$E$39:$F$39</c:f>
              <c:numCache>
                <c:formatCode>General</c:formatCode>
                <c:ptCount val="2"/>
                <c:pt idx="0">
                  <c:v>480</c:v>
                </c:pt>
                <c:pt idx="1">
                  <c:v>568</c:v>
                </c:pt>
              </c:numCache>
            </c:numRef>
          </c:val>
        </c:ser>
        <c:ser>
          <c:idx val="2"/>
          <c:order val="2"/>
          <c:tx>
            <c:strRef>
              <c:f>Arkusz1!$D$40</c:f>
              <c:strCache>
                <c:ptCount val="1"/>
                <c:pt idx="0">
                  <c:v>alarmy fałszywe</c:v>
                </c:pt>
              </c:strCache>
            </c:strRef>
          </c:tx>
          <c:cat>
            <c:numRef>
              <c:f>Arkusz1!$E$37:$F$37</c:f>
              <c:numCache>
                <c:formatCode>@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Arkusz1!$E$40:$F$40</c:f>
              <c:numCache>
                <c:formatCode>General</c:formatCode>
                <c:ptCount val="2"/>
                <c:pt idx="0">
                  <c:v>78</c:v>
                </c:pt>
                <c:pt idx="1">
                  <c:v>67</c:v>
                </c:pt>
              </c:numCache>
            </c:numRef>
          </c:val>
        </c:ser>
        <c:ser>
          <c:idx val="3"/>
          <c:order val="3"/>
          <c:tx>
            <c:strRef>
              <c:f>Arkusz1!$D$41</c:f>
              <c:strCache>
                <c:ptCount val="1"/>
                <c:pt idx="0">
                  <c:v>razem</c:v>
                </c:pt>
              </c:strCache>
            </c:strRef>
          </c:tx>
          <c:cat>
            <c:numRef>
              <c:f>Arkusz1!$E$37:$F$37</c:f>
              <c:numCache>
                <c:formatCode>@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Arkusz1!$E$41:$F$41</c:f>
              <c:numCache>
                <c:formatCode>General</c:formatCode>
                <c:ptCount val="2"/>
                <c:pt idx="0">
                  <c:v>1251</c:v>
                </c:pt>
                <c:pt idx="1">
                  <c:v>1462</c:v>
                </c:pt>
              </c:numCache>
            </c:numRef>
          </c:val>
        </c:ser>
        <c:axId val="54012928"/>
        <c:axId val="54186752"/>
      </c:barChart>
      <c:catAx>
        <c:axId val="54012928"/>
        <c:scaling>
          <c:orientation val="minMax"/>
        </c:scaling>
        <c:axPos val="b"/>
        <c:numFmt formatCode="@" sourceLinked="1"/>
        <c:tickLblPos val="nextTo"/>
        <c:crossAx val="54186752"/>
        <c:crosses val="autoZero"/>
        <c:auto val="1"/>
        <c:lblAlgn val="ctr"/>
        <c:lblOffset val="100"/>
      </c:catAx>
      <c:valAx>
        <c:axId val="54186752"/>
        <c:scaling>
          <c:orientation val="minMax"/>
        </c:scaling>
        <c:axPos val="l"/>
        <c:majorGridlines/>
        <c:numFmt formatCode="General" sourceLinked="1"/>
        <c:tickLblPos val="nextTo"/>
        <c:crossAx val="540129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36957567804029"/>
          <c:y val="8.2565616797900268E-2"/>
          <c:w val="0.29574868766404333"/>
          <c:h val="0.33486876640420093"/>
        </c:manualLayout>
      </c:layout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D57C0-56DE-4A52-A446-77EC2B45C5D9}" type="datetimeFigureOut">
              <a:rPr lang="pl-PL" smtClean="0"/>
              <a:t>2016-10-18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884882-1AF8-4A5F-9BF2-6D89D99B4F79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dirty="0" smtClean="0"/>
              <a:t>Kliknij, aby edytować styl wzorca tytułu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533-88-10\wspolne_aga\061.1_STRATEGIA\drugie_sprawozdanie_za_2015\sprawozdanie_za_2015_zapasowei inne\druga_prezentacja\drugie_prezentacja_wiadacy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6472064"/>
            <a:ext cx="6003925" cy="341312"/>
          </a:xfrm>
          <a:prstGeom prst="rect">
            <a:avLst/>
          </a:prstGeom>
          <a:noFill/>
        </p:spPr>
      </p:pic>
      <p:pic>
        <p:nvPicPr>
          <p:cNvPr id="2052" name="Picture 4" descr="\\533-88-10\wspolne_aga\061.1_STRATEGIA\drugie_sprawozdanie_za_2015\sprawozdanie_za_2015_zapasowei inne\druga_prezentacja\drugie_prezentacja_log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32656"/>
            <a:ext cx="2592288" cy="58995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FA068-1E13-4D8A-872F-ECDEE5E52330}" type="datetimeFigureOut">
              <a:rPr lang="pl-PL" smtClean="0"/>
              <a:pPr/>
              <a:t>2016-10-18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2537F-F504-4E3C-9AE4-91949B53B62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 spd="slow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udaslaska.pl/gospodarka/oferty-inwestycyjne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://www.rudaslaska.pl/gospodarka/oferty-inwestycyjne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\\533-88-10\wspolne_aga\061.1_STRATEGIA\drugie_sprawozdanie_za_2015\sprawozdanie_za_2015_zapasowei inne\druga_prezentacja\drugie_prezentacja_tytu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3919250" cy="4868814"/>
          </a:xfrm>
          <a:prstGeom prst="rect">
            <a:avLst/>
          </a:prstGeom>
          <a:noFill/>
        </p:spPr>
      </p:pic>
      <p:pic>
        <p:nvPicPr>
          <p:cNvPr id="5" name="Picture 5" descr="\\533-88-10\wspolne_aga\061.1_STRATEGIA\drugie_sprawozdanie_za_2015\sprawozdanie_za_2015_zapasowei inne\druga_prezentacja\drugie_prezentacja_tytul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340768"/>
            <a:ext cx="2659997" cy="605366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5508104" y="2420888"/>
            <a:ext cx="266855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l-PL" sz="2400" b="1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Realizacja</a:t>
            </a:r>
          </a:p>
          <a:p>
            <a:pPr algn="just"/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Strategii Rozwoju </a:t>
            </a:r>
          </a:p>
          <a:p>
            <a:pPr algn="just"/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Miasta Ruda Śląska</a:t>
            </a:r>
          </a:p>
          <a:p>
            <a:pPr algn="just"/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na lata 2014-2030 </a:t>
            </a:r>
          </a:p>
          <a:p>
            <a:pPr algn="just"/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za 2015 rok</a:t>
            </a:r>
          </a:p>
          <a:p>
            <a:pPr algn="just"/>
            <a:endParaRPr lang="pl-PL" b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 algn="just"/>
            <a:r>
              <a:rPr lang="pl-PL" b="1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NAJWAŻNIEJSZE</a:t>
            </a:r>
          </a:p>
          <a:p>
            <a:pPr algn="just"/>
            <a:r>
              <a:rPr lang="pl-PL" b="1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INFORMACJE</a:t>
            </a:r>
            <a:endParaRPr lang="pl-PL" b="1" dirty="0">
              <a:solidFill>
                <a:schemeClr val="bg1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533-88-10\wspolne_aga\061.1_STRATEGIA\drugie_sprawozdanie_za_2015\sprawozdanie_za_2015_zapasowei inne\druga_prezentacja\drugie_prezentacja_wiz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475245" cy="4668218"/>
          </a:xfrm>
          <a:prstGeom prst="rect">
            <a:avLst/>
          </a:prstGeom>
          <a:noFill/>
        </p:spPr>
      </p:pic>
      <p:pic>
        <p:nvPicPr>
          <p:cNvPr id="6" name="Obraz 5" descr="C:\Users\pholona\Documents\archiwum_do_2014\moje_dokumenty_do2014\2013\6.1.1_2012_pliki_z_2013\grafika_strategia\strategia_logo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9552" y="5877272"/>
            <a:ext cx="84379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95536" y="1656090"/>
            <a:ext cx="3963393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Strategia wyznacza </a:t>
            </a:r>
          </a:p>
          <a:p>
            <a:r>
              <a:rPr lang="pl-PL" sz="4400" b="1" dirty="0" smtClean="0">
                <a:solidFill>
                  <a:schemeClr val="accent6">
                    <a:lumMod val="75000"/>
                  </a:schemeClr>
                </a:solidFill>
              </a:rPr>
              <a:t>    5</a:t>
            </a:r>
            <a:r>
              <a:rPr lang="pl-PL" sz="2400" dirty="0" smtClean="0"/>
              <a:t>	  celów strategicznych </a:t>
            </a:r>
          </a:p>
          <a:p>
            <a:r>
              <a:rPr lang="pl-PL" sz="4400" b="1" dirty="0" smtClean="0">
                <a:solidFill>
                  <a:schemeClr val="accent6">
                    <a:lumMod val="75000"/>
                  </a:schemeClr>
                </a:solidFill>
              </a:rPr>
              <a:t>  38</a:t>
            </a:r>
            <a:r>
              <a:rPr lang="pl-PL" sz="2400" dirty="0" smtClean="0"/>
              <a:t>	  celów operacyjnych </a:t>
            </a:r>
          </a:p>
          <a:p>
            <a:r>
              <a:rPr lang="pl-PL" sz="4400" b="1" dirty="0" smtClean="0">
                <a:solidFill>
                  <a:schemeClr val="accent6">
                    <a:lumMod val="75000"/>
                  </a:schemeClr>
                </a:solidFill>
              </a:rPr>
              <a:t>194</a:t>
            </a:r>
            <a:r>
              <a:rPr lang="pl-PL" sz="2400" dirty="0" smtClean="0"/>
              <a:t>	  zadań realizacyjnych</a:t>
            </a:r>
            <a:endParaRPr lang="pl-PL" sz="24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4499992" y="2372687"/>
            <a:ext cx="39682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Cele i zadania wzajemnie się uzupełniają</a:t>
            </a:r>
          </a:p>
          <a:p>
            <a:r>
              <a:rPr lang="pl-PL" dirty="0" smtClean="0"/>
              <a:t> i często dotykają tej samej sfery życia </a:t>
            </a:r>
          </a:p>
          <a:p>
            <a:r>
              <a:rPr lang="pl-PL" dirty="0" smtClean="0"/>
              <a:t>dlatego w prezentacji informacje </a:t>
            </a:r>
          </a:p>
          <a:p>
            <a:r>
              <a:rPr lang="pl-PL" dirty="0" smtClean="0"/>
              <a:t>pogrupowano na bloki tematyczne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827584" y="5229200"/>
            <a:ext cx="7704856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Strategia Rozwoju Miasta Ruda Śląska na lata 2014-2030 </a:t>
            </a:r>
          </a:p>
          <a:p>
            <a:pPr algn="ctr"/>
            <a:r>
              <a:rPr lang="pl-PL" b="1" dirty="0" smtClean="0">
                <a:solidFill>
                  <a:schemeClr val="tx1"/>
                </a:solidFill>
              </a:rPr>
              <a:t>wraz z dokumentami towarzyszącymi</a:t>
            </a:r>
          </a:p>
          <a:p>
            <a:pPr algn="ctr"/>
            <a:r>
              <a:rPr lang="pl-PL" b="1" dirty="0" smtClean="0">
                <a:solidFill>
                  <a:schemeClr val="tx1"/>
                </a:solidFill>
              </a:rPr>
              <a:t> jest dostępna na stronie http://www.rudaslaska.pl/strategia/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755576" y="4427820"/>
            <a:ext cx="789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Prezentacja zawiera podstawowe, wybrane fakty i informacje z realizacji Strategii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le tekstowe 11"/>
          <p:cNvSpPr txBox="1"/>
          <p:nvPr/>
        </p:nvSpPr>
        <p:spPr>
          <a:xfrm>
            <a:off x="4355976" y="404664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395536" y="2060848"/>
            <a:ext cx="3472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Rekreacja: </a:t>
            </a:r>
            <a:r>
              <a:rPr lang="pl-PL" b="1" dirty="0" smtClean="0"/>
              <a:t>infrastruktura i imprezy</a:t>
            </a:r>
            <a:endParaRPr lang="pl-PL" dirty="0" smtClean="0"/>
          </a:p>
        </p:txBody>
      </p:sp>
      <p:pic>
        <p:nvPicPr>
          <p:cNvPr id="4103" name="Picture 7" descr="\\533-88-10\wspolne_aga\061.1_STRATEGIA\drugie_sprawozdanie_za_2015\sprawozdanie_za_2015_zapasowei inne\druga_prezentacja\strzelni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860" y="4509120"/>
            <a:ext cx="1449852" cy="1008112"/>
          </a:xfrm>
          <a:prstGeom prst="rect">
            <a:avLst/>
          </a:prstGeom>
          <a:noFill/>
        </p:spPr>
      </p:pic>
      <p:pic>
        <p:nvPicPr>
          <p:cNvPr id="4104" name="Picture 8" descr="\\533-88-10\wspolne_aga\061.1_STRATEGIA\drugie_sprawozdanie_za_2015\sprawozdanie_za_2015_zapasowei inne\druga_prezentacja\BAS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509119"/>
            <a:ext cx="1509654" cy="1008111"/>
          </a:xfrm>
          <a:prstGeom prst="rect">
            <a:avLst/>
          </a:prstGeom>
          <a:noFill/>
        </p:spPr>
      </p:pic>
      <p:pic>
        <p:nvPicPr>
          <p:cNvPr id="4105" name="Picture 9" descr="\\533-88-10\wspolne_aga\061.1_STRATEGIA\drugie_sprawozdanie_za_2015\sprawozdanie_za_2015_zapasowei inne\druga_prezentacja\burloch zaplecz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509120"/>
            <a:ext cx="1224136" cy="1014524"/>
          </a:xfrm>
          <a:prstGeom prst="rect">
            <a:avLst/>
          </a:prstGeom>
          <a:noFill/>
        </p:spPr>
      </p:pic>
      <p:pic>
        <p:nvPicPr>
          <p:cNvPr id="4106" name="Picture 10" descr="\\533-88-10\wspolne_aga\061.1_STRATEGIA\drugie_sprawozdanie_za_2015\sprawozdanie_za_2015_zapasowei inne\druga_prezentacja\olim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6639" y="4509120"/>
            <a:ext cx="1275521" cy="1008112"/>
          </a:xfrm>
          <a:prstGeom prst="rect">
            <a:avLst/>
          </a:prstGeom>
          <a:noFill/>
        </p:spPr>
      </p:pic>
      <p:pic>
        <p:nvPicPr>
          <p:cNvPr id="4107" name="Picture 11" descr="\\533-88-10\wspolne_aga\061.1_STRATEGIA\drugie_sprawozdanie_za_2015\sprawozdanie_za_2015_zapasowei inne\druga_prezentacja\nigh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4509120"/>
            <a:ext cx="720080" cy="1008112"/>
          </a:xfrm>
          <a:prstGeom prst="rect">
            <a:avLst/>
          </a:prstGeom>
          <a:noFill/>
        </p:spPr>
      </p:pic>
      <p:pic>
        <p:nvPicPr>
          <p:cNvPr id="4108" name="Picture 12" descr="C:\Users\pholona\Documents\2016\0008_2016\duga_informacja\ilustracje_2015_sprawozdanie\plakat b2 taniec standardow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4479310"/>
            <a:ext cx="792088" cy="1119983"/>
          </a:xfrm>
          <a:prstGeom prst="rect">
            <a:avLst/>
          </a:prstGeom>
          <a:noFill/>
        </p:spPr>
      </p:pic>
      <p:pic>
        <p:nvPicPr>
          <p:cNvPr id="23" name="Obraz 22" descr="\\533-88-10\wspolne_aga\061.1_STRATEGIA\sprawozdanie_za_2015\drugie_sprawozdanie\ilustracje_2015_sprawozdanie\nie_wybrane\11754722_10153108481072582_4714950898514272201_o.jpg"/>
          <p:cNvPicPr/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668344" y="4293096"/>
            <a:ext cx="1296144" cy="129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Prostokąt 24"/>
          <p:cNvSpPr/>
          <p:nvPr/>
        </p:nvSpPr>
        <p:spPr>
          <a:xfrm>
            <a:off x="457798" y="5661248"/>
            <a:ext cx="53901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 inne imprezy i wydarzenia</a:t>
            </a:r>
            <a:endParaRPr lang="pl-PL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9" name="Obraz 18" descr="\\533-88-10\wspolne_aga\061.1_STRATEGIA\sprawozdanie_za_2015\drugie_sprawozdanie\ilustracje_2015_sprawozdanie\nie_wybrane\11880413_10153145535187582_5681270816006155330_n.jpg"/>
          <p:cNvPicPr/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11560" y="2468942"/>
            <a:ext cx="2570610" cy="171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Obraz 19" descr="\\533-88-10\wspolne_aga\061.1_STRATEGIA\sprawozdanie_za_2015\drugie_sprawozdanie\ilustracje_2015_sprawozdanie\polmar.bmp"/>
          <p:cNvPicPr/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297628" y="2459684"/>
            <a:ext cx="2570516" cy="169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Obraz 20" descr="C:\Users\pholona\Documents\2016\0008_2016\ilustracje_2015_sprawozdanie\olimp_ni.jpg"/>
          <p:cNvPicPr/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6106843" y="2459926"/>
            <a:ext cx="2527464" cy="1689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\\533-88-10\wspolne_aga\061.1_STRATEGIA\drugie_sprawozdanie_za_2015\sprawozdanie_za_2015_zapasowei inne\druga_prezentacja\szpit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293096"/>
            <a:ext cx="3324088" cy="879872"/>
          </a:xfrm>
          <a:prstGeom prst="rect">
            <a:avLst/>
          </a:prstGeom>
          <a:noFill/>
        </p:spPr>
      </p:pic>
      <p:pic>
        <p:nvPicPr>
          <p:cNvPr id="4098" name="Picture 2" descr="\\533-88-10\wspolne_aga\061.1_STRATEGIA\drugie_sprawozdanie_za_2015\sprawozdanie_za_2015_zapasowei inne\druga_prezentacja\2569136b72e7cd9c5a2dee360a2476b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780928"/>
            <a:ext cx="1796759" cy="681484"/>
          </a:xfrm>
          <a:prstGeom prst="rect">
            <a:avLst/>
          </a:prstGeom>
          <a:noFill/>
        </p:spPr>
      </p:pic>
      <p:pic>
        <p:nvPicPr>
          <p:cNvPr id="13" name="Obraz 12" descr="\\533-88-10\wspolne_aga\061.1_STRATEGIA\sprawozdanie_za_2015\drugie_sprawozdanie\ilustracje_2015_sprawozdanie\pat.gif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3968" y="2780928"/>
            <a:ext cx="1008112" cy="73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ole tekstowe 7"/>
          <p:cNvSpPr txBox="1"/>
          <p:nvPr/>
        </p:nvSpPr>
        <p:spPr>
          <a:xfrm>
            <a:off x="539552" y="1700808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PROFILAKTYKA I ZDROWIE</a:t>
            </a:r>
            <a:r>
              <a:rPr lang="pl-PL" dirty="0" smtClean="0"/>
              <a:t>: wyposażenie gabinetów profilaktyki zdrowotnej i pomocy przedlekarskiej  w placówkach oświatowych i akcje profilaktyczne 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4355976" y="404664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395536" y="4869160"/>
            <a:ext cx="73688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4.500.000,00 zł </a:t>
            </a:r>
            <a:r>
              <a:rPr lang="pl-PL" dirty="0" smtClean="0"/>
              <a:t>podwyższenie kapitału zakładowego</a:t>
            </a:r>
          </a:p>
          <a:p>
            <a:r>
              <a:rPr lang="pl-PL" dirty="0" smtClean="0"/>
              <a:t>Szpitala Miejskiego w Rudzie Śląskiej sp. z o.o. - wniesiono wkład gotówkowy</a:t>
            </a:r>
          </a:p>
          <a:p>
            <a:endParaRPr lang="pl-PL" dirty="0" smtClean="0"/>
          </a:p>
        </p:txBody>
      </p:sp>
      <p:pic>
        <p:nvPicPr>
          <p:cNvPr id="4099" name="Picture 3" descr="\\533-88-10\wspolne_aga\061.1_STRATEGIA\drugie_sprawozdanie_za_2015\sprawozdanie_za_2015_zapasowei inne\druga_prezentacja\gabinet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2780928"/>
            <a:ext cx="974725" cy="639762"/>
          </a:xfrm>
          <a:prstGeom prst="rect">
            <a:avLst/>
          </a:prstGeom>
          <a:noFill/>
        </p:spPr>
      </p:pic>
      <p:pic>
        <p:nvPicPr>
          <p:cNvPr id="4100" name="Picture 4" descr="\\533-88-10\wspolne_aga\061.1_STRATEGIA\drugie_sprawozdanie_za_2015\sprawozdanie_za_2015_zapasowei inne\druga_prezentacja\szcz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2852936"/>
            <a:ext cx="1574606" cy="681409"/>
          </a:xfrm>
          <a:prstGeom prst="rect">
            <a:avLst/>
          </a:prstGeom>
          <a:noFill/>
        </p:spPr>
      </p:pic>
      <p:sp>
        <p:nvSpPr>
          <p:cNvPr id="27" name="Prostokąt 26"/>
          <p:cNvSpPr/>
          <p:nvPr/>
        </p:nvSpPr>
        <p:spPr>
          <a:xfrm>
            <a:off x="971600" y="3573016"/>
            <a:ext cx="52244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 inne programy i działania</a:t>
            </a:r>
            <a:endParaRPr lang="pl-PL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404664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6" name="Prostokąt 5"/>
          <p:cNvSpPr/>
          <p:nvPr/>
        </p:nvSpPr>
        <p:spPr>
          <a:xfrm>
            <a:off x="971600" y="1700808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EDUKACJA</a:t>
            </a:r>
            <a:r>
              <a:rPr lang="pl-PL" dirty="0" smtClean="0"/>
              <a:t>: Promowanie oferty oświatowej, skuteczność kształcenia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395536" y="2420888"/>
          <a:ext cx="4680519" cy="2952328"/>
        </p:xfrm>
        <a:graphic>
          <a:graphicData uri="http://schemas.openxmlformats.org/drawingml/2006/table">
            <a:tbl>
              <a:tblPr/>
              <a:tblGrid>
                <a:gridCol w="3148412"/>
                <a:gridCol w="862673"/>
                <a:gridCol w="669434"/>
              </a:tblGrid>
              <a:tr h="480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endParaRPr lang="pl-PL" sz="900" dirty="0">
                        <a:solidFill>
                          <a:srgbClr val="0D0D0D"/>
                        </a:solidFill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D0D0D"/>
                          </a:solidFill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D0D0D"/>
                          </a:solidFill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80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900" b="1" dirty="0">
                          <a:solidFill>
                            <a:srgbClr val="0D0D0D"/>
                          </a:solidFill>
                          <a:latin typeface="Trebuchet MS"/>
                          <a:ea typeface="Calibri"/>
                          <a:cs typeface="Arial"/>
                        </a:rPr>
                        <a:t>Liczba osób odbywających praktyki zawodowe u pracodawców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698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702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41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solidFill>
                            <a:srgbClr val="0D0D0D"/>
                          </a:solidFill>
                          <a:latin typeface="Trebuchet MS"/>
                          <a:ea typeface="Calibri"/>
                          <a:cs typeface="Arial"/>
                        </a:rPr>
                        <a:t>Wskaźnik procentowy uczniów, którzy nie uzyskali promocji do następnej klasy/liczba</a:t>
                      </a:r>
                      <a:br>
                        <a:rPr lang="pl-PL" sz="900" b="1" dirty="0">
                          <a:solidFill>
                            <a:srgbClr val="0D0D0D"/>
                          </a:solidFill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900" b="1" dirty="0">
                          <a:solidFill>
                            <a:srgbClr val="0D0D0D"/>
                          </a:solidFill>
                          <a:latin typeface="Trebuchet MS"/>
                          <a:ea typeface="Calibri"/>
                          <a:cs typeface="Arial"/>
                        </a:rPr>
                        <a:t>uczniów ogółem w jednostkach oświatowych z wyłączeniem przedszkoli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3,26%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3,76%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solidFill>
                            <a:srgbClr val="0D0D0D"/>
                          </a:solidFill>
                          <a:latin typeface="Trebuchet MS"/>
                          <a:ea typeface="Calibri"/>
                          <a:cs typeface="Arial"/>
                        </a:rPr>
                        <a:t>Liczba uczniów, którzy zdali maturę/liczba uczniów, którzy przystąpili do matury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563/661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510 / 584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solidFill>
                            <a:srgbClr val="0D0D0D"/>
                          </a:solidFill>
                          <a:latin typeface="Trebuchet MS"/>
                          <a:ea typeface="Calibri"/>
                          <a:cs typeface="Arial"/>
                        </a:rPr>
                        <a:t>Środki przeznaczone na wspieranie szkół wyższych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30 000,00 zł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75 000 zł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solidFill>
                            <a:srgbClr val="0D0D0D"/>
                          </a:solidFill>
                          <a:latin typeface="Trebuchet MS"/>
                          <a:ea typeface="Calibri"/>
                          <a:cs typeface="Arial"/>
                        </a:rPr>
                        <a:t>Liczba uczniów napływowych (spoza miasta)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966, </a:t>
                      </a:r>
                      <a:r>
                        <a:rPr lang="pl-PL" sz="900" b="1" dirty="0" err="1">
                          <a:latin typeface="Trebuchet MS"/>
                          <a:ea typeface="Calibri"/>
                          <a:cs typeface="Arial"/>
                        </a:rPr>
                        <a:t>tj</a:t>
                      </a: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 5,45%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563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22" name="Picture 2" descr="C:\Users\pholona\Documents\2016\0008_2016\duga_informacja\ilustracje_2015_sprawozdanie\giel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564904"/>
            <a:ext cx="3672408" cy="24482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3131840" y="1484784"/>
          <a:ext cx="5583044" cy="3058036"/>
        </p:xfrm>
        <a:graphic>
          <a:graphicData uri="http://schemas.openxmlformats.org/drawingml/2006/table">
            <a:tbl>
              <a:tblPr/>
              <a:tblGrid>
                <a:gridCol w="3137024"/>
                <a:gridCol w="1223010"/>
                <a:gridCol w="1223010"/>
              </a:tblGrid>
              <a:tr h="3089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900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lokali mieszkalnych przydzielonych w danym roku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121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197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6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lokali mieszkalnych przydzielonych w danym roku w stosunku do liczby gospodarstw domowych oczekujących na przydział mieszkania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121 : 4 230 = 2,86%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197 : 1 895 = 10,40%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zrealizowanych w danym roku wyroków z innych niż gminne zasobów mieszkaniowych w stosunku do liczby wszystkich wyroków z innych niż gminne zasobów mieszkaniowych.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58 : 1 187 =  4,89%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102 : 1 193 =  8,55%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zrealizowanych w danym roku wyroków w stosunku do liczby wszystkich wyroków.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107 : 2 402 =  4,45%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167 : 2 370 = 7,05%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luka remontowa - różnica pomiędzy sumą wszystkich potrzeb remontowych a kwotą przeznaczoną w budżecie na wykonanie remontów w danym roku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13 123 070,20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11 140 058,12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7652" name="Picture 4" descr="\\533-88-10\wspolne_aga\061.1_STRATEGIA\drugie_sprawozdanie_za_2015\sprawozdanie_za_2015_zapasowei inne\druga_prezentacja\uchwala_mieszkan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64967"/>
            <a:ext cx="2448272" cy="3127075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4355976" y="404664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5" name="Prostokąt 4"/>
          <p:cNvSpPr/>
          <p:nvPr/>
        </p:nvSpPr>
        <p:spPr>
          <a:xfrm>
            <a:off x="107504" y="1412776"/>
            <a:ext cx="4464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MIESZKANIA</a:t>
            </a:r>
            <a:r>
              <a:rPr lang="pl-PL" dirty="0" smtClean="0"/>
              <a:t>: polityka Miasta i jej realizacja</a:t>
            </a:r>
          </a:p>
        </p:txBody>
      </p:sp>
      <p:pic>
        <p:nvPicPr>
          <p:cNvPr id="27649" name="Picture 1" descr="\\533-88-10\wspolne_aga\061.1_STRATEGIA\drugie_sprawozdanie_za_2015\sprawozdanie_za_2015_zapasowei inne\druga_prezentacja\analiza_budyn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527" y="3054352"/>
            <a:ext cx="1574928" cy="2338532"/>
          </a:xfrm>
          <a:prstGeom prst="rect">
            <a:avLst/>
          </a:prstGeom>
          <a:noFill/>
        </p:spPr>
      </p:pic>
      <p:pic>
        <p:nvPicPr>
          <p:cNvPr id="27650" name="Picture 2" descr="\\533-88-10\wspolne_aga\061.1_STRATEGIA\drugie_sprawozdanie_za_2015\sprawozdanie_za_2015_zapasowei inne\druga_prezentacja\optymalizacji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5519" y="3550030"/>
            <a:ext cx="1649698" cy="2462048"/>
          </a:xfrm>
          <a:prstGeom prst="rect">
            <a:avLst/>
          </a:prstGeom>
          <a:noFill/>
        </p:spPr>
      </p:pic>
      <p:pic>
        <p:nvPicPr>
          <p:cNvPr id="27651" name="Picture 3" descr="\\533-88-10\wspolne_aga\061.1_STRATEGIA\drugie_sprawozdanie_za_2015\sprawozdanie_za_2015_zapasowei inne\druga_prezentacja\mieszkaniowej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9731" y="4005064"/>
            <a:ext cx="1678092" cy="2376264"/>
          </a:xfrm>
          <a:prstGeom prst="rect">
            <a:avLst/>
          </a:prstGeom>
          <a:noFill/>
        </p:spPr>
      </p:pic>
      <p:sp>
        <p:nvSpPr>
          <p:cNvPr id="7" name="pole tekstowe 6"/>
          <p:cNvSpPr txBox="1"/>
          <p:nvPr/>
        </p:nvSpPr>
        <p:spPr>
          <a:xfrm>
            <a:off x="2983146" y="4725144"/>
            <a:ext cx="6160854" cy="16927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l-PL" sz="1400" b="1" dirty="0" smtClean="0"/>
              <a:t>Program gospodarowania mieszkaniowym zasobem Miasta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l-PL" sz="1400" b="1" dirty="0" smtClean="0"/>
              <a:t>   ostatnia aktualizacja: uchwała </a:t>
            </a:r>
            <a:r>
              <a:rPr lang="pl-PL" sz="1400" b="1" dirty="0" err="1" smtClean="0"/>
              <a:t>PR.0007.227.2015</a:t>
            </a:r>
            <a:r>
              <a:rPr lang="pl-PL" sz="1400" b="1" dirty="0" smtClean="0"/>
              <a:t> z dnia 26.11.2015 r.</a:t>
            </a:r>
          </a:p>
          <a:p>
            <a:pPr lvl="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l-PL" sz="1400" b="1" dirty="0" smtClean="0"/>
              <a:t>Analiza stanu budynków komunalnych miasta Ruda Śląska </a:t>
            </a:r>
            <a:br>
              <a:rPr lang="pl-PL" sz="1400" b="1" dirty="0" smtClean="0"/>
            </a:br>
            <a:r>
              <a:rPr lang="pl-PL" sz="1400" b="1" dirty="0" smtClean="0"/>
              <a:t>  w zakresie technicznym, prawnym wraz z dokumentacją </a:t>
            </a:r>
            <a:r>
              <a:rPr lang="pl-PL" sz="1400" b="1" i="1" dirty="0" err="1" smtClean="0"/>
              <a:t>fotograﬁczną</a:t>
            </a:r>
            <a:r>
              <a:rPr lang="pl-PL" sz="1400" b="1" i="1" dirty="0" smtClean="0"/>
              <a:t>;</a:t>
            </a:r>
            <a:endParaRPr lang="pl-PL" sz="1400" b="1" dirty="0" smtClean="0"/>
          </a:p>
          <a:p>
            <a:pPr lvl="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l-PL" sz="1400" b="1" i="1" dirty="0" smtClean="0"/>
              <a:t>Program polityki mieszkaniowej miasta Ruda Śląska do roku 2030;</a:t>
            </a:r>
            <a:endParaRPr lang="pl-PL" sz="1400" b="1" dirty="0" smtClean="0"/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l-PL" sz="1400" b="1" i="1" dirty="0" smtClean="0"/>
              <a:t>Projekt optymalizacji użytkowania budynków miasta Ruda Śląska do 2030 roku.</a:t>
            </a:r>
            <a:endParaRPr lang="pl-PL" sz="1400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355976" y="404664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3" name="Prostokąt 2"/>
          <p:cNvSpPr/>
          <p:nvPr/>
        </p:nvSpPr>
        <p:spPr>
          <a:xfrm>
            <a:off x="683568" y="170080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BEZPIECZEŃSTWO</a:t>
            </a:r>
            <a:r>
              <a:rPr lang="pl-PL" dirty="0" smtClean="0"/>
              <a:t>: podstawowe statystyki  i system reagowania kryzysowego</a:t>
            </a:r>
          </a:p>
        </p:txBody>
      </p:sp>
      <p:graphicFrame>
        <p:nvGraphicFramePr>
          <p:cNvPr id="5" name="Wykres 4"/>
          <p:cNvGraphicFramePr/>
          <p:nvPr/>
        </p:nvGraphicFramePr>
        <p:xfrm>
          <a:off x="395536" y="22768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Obraz 6" descr="\\533-88-10\wspolne_aga\061.1_STRATEGIA\sprawozdanie_za_2015\drugie_sprawozdanie\ilustracje_2015_sprawozdanie\przestepstwa_ogolem.bmp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4008" y="2276872"/>
            <a:ext cx="4244702" cy="2893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Cover art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91834" y="5051564"/>
            <a:ext cx="1243862" cy="1317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e tekstowe 8"/>
          <p:cNvSpPr txBox="1"/>
          <p:nvPr/>
        </p:nvSpPr>
        <p:spPr>
          <a:xfrm>
            <a:off x="2339752" y="5229200"/>
            <a:ext cx="59949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l-PL" dirty="0" smtClean="0"/>
              <a:t>Regionalny System Ostrzegania bezpłatna aplikacja, </a:t>
            </a:r>
          </a:p>
          <a:p>
            <a:pPr algn="just"/>
            <a:r>
              <a:rPr lang="pl-PL" dirty="0" smtClean="0"/>
              <a:t>umożliwiającą dostęp do aktualnych komunikatów i ostrzeżeń</a:t>
            </a:r>
          </a:p>
          <a:p>
            <a:pPr algn="just"/>
            <a:r>
              <a:rPr lang="pl-PL" dirty="0" smtClean="0"/>
              <a:t>dotyczących zagrożeń występujących na terenie województwa</a:t>
            </a:r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51521" y="1052736"/>
          <a:ext cx="8424936" cy="4210202"/>
        </p:xfrm>
        <a:graphic>
          <a:graphicData uri="http://schemas.openxmlformats.org/drawingml/2006/table">
            <a:tbl>
              <a:tblPr/>
              <a:tblGrid>
                <a:gridCol w="4464496"/>
                <a:gridCol w="1888909"/>
                <a:gridCol w="2071531"/>
              </a:tblGrid>
              <a:tr h="1988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2960" marR="429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11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88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Trebuchet MS"/>
                          <a:ea typeface="Calibri"/>
                          <a:cs typeface="Arial"/>
                        </a:rPr>
                        <a:t>Ilość koordynowanych zdarzeń interwencyjnych</a:t>
                      </a:r>
                      <a:endParaRPr lang="pl-PL" sz="11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839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Trebuchet MS"/>
                          <a:ea typeface="Calibri"/>
                          <a:cs typeface="Arial"/>
                        </a:rPr>
                        <a:t>664</a:t>
                      </a:r>
                      <a:endParaRPr lang="pl-PL" sz="11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kern="120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Ilość funkcjonariuszy Straży Miejskiej pełniących służbę</a:t>
                      </a:r>
                      <a:br>
                        <a:rPr lang="pl-PL" sz="1100" kern="120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1100" kern="120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w</a:t>
                      </a:r>
                      <a:r>
                        <a:rPr lang="pl-PL" sz="1100" kern="1200" baseline="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 </a:t>
                      </a:r>
                      <a:r>
                        <a:rPr lang="pl-PL" sz="1100" kern="120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terenie (wyznaczonych do pracy w terenie)</a:t>
                      </a:r>
                      <a:endParaRPr lang="pl-PL" sz="1100" kern="1200" dirty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latin typeface="Trebuchet MS"/>
                          <a:ea typeface="Calibri"/>
                          <a:cs typeface="Times New Roman"/>
                        </a:rPr>
                        <a:t>62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latin typeface="Trebuchet MS"/>
                          <a:ea typeface="Calibri"/>
                          <a:cs typeface="Times New Roman"/>
                        </a:rPr>
                        <a:t>61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Ilość przyjętych interwencji i zgłoszeń wg aplikacji </a:t>
                      </a:r>
                      <a:r>
                        <a:rPr lang="pl-PL" sz="1100" dirty="0" err="1">
                          <a:latin typeface="Trebuchet MS"/>
                          <a:ea typeface="Calibri"/>
                          <a:cs typeface="Arial"/>
                        </a:rPr>
                        <a:t>e-CZK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2442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2255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5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Liczba przeprowadzonych ćwiczeń, szkoleń i posiedzeń Miejskiego Zespołu Zarządzania Kryzysowego w ciągu roku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3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Trebuchet MS"/>
                          <a:ea typeface="Calibri"/>
                          <a:cs typeface="Arial"/>
                        </a:rPr>
                        <a:t>Dotacje i dofinansowanie Państwowej Straży Pożarnej</a:t>
                      </a:r>
                      <a:endParaRPr lang="pl-PL" sz="11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112 198,60 zł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Trebuchet MS"/>
                          <a:ea typeface="Calibri"/>
                          <a:cs typeface="Arial"/>
                        </a:rPr>
                        <a:t>87 121 zł</a:t>
                      </a:r>
                      <a:endParaRPr lang="pl-PL" sz="11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Trebuchet MS"/>
                          <a:ea typeface="Calibri"/>
                          <a:cs typeface="Arial"/>
                        </a:rPr>
                        <a:t>Finansowanie ochotniczej straży pożarnej</a:t>
                      </a:r>
                      <a:endParaRPr lang="pl-PL" sz="11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13 384,68 zł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Trebuchet MS"/>
                          <a:ea typeface="Calibri"/>
                          <a:cs typeface="Arial"/>
                        </a:rPr>
                        <a:t>12 822,1 zł</a:t>
                      </a:r>
                      <a:endParaRPr lang="pl-PL" sz="11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4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Trebuchet MS"/>
                          <a:ea typeface="Calibri"/>
                          <a:cs typeface="Arial"/>
                        </a:rPr>
                        <a:t>Ilość specjalistycznego sprzętu przeznaczonego na doposażenie służb ratowniczych oraz miejskiego magazynu przeciwpowodziowego</a:t>
                      </a:r>
                      <a:endParaRPr lang="pl-PL" sz="11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kamera termowizyjna, trójnóg, agregat prądotwórczy, łódź, drobny sprzęt do magazynu przeciwpowodziowego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1 pakowarka do </a:t>
                      </a:r>
                      <a:r>
                        <a:rPr lang="pl-PL" sz="1100" dirty="0" smtClean="0">
                          <a:latin typeface="Trebuchet MS"/>
                          <a:ea typeface="Calibri"/>
                          <a:cs typeface="Arial"/>
                        </a:rPr>
                        <a:t>piasku;</a:t>
                      </a:r>
                      <a:br>
                        <a:rPr lang="pl-PL" sz="1100" dirty="0" smtClean="0"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1100" dirty="0" smtClean="0">
                          <a:latin typeface="Trebuchet MS"/>
                          <a:ea typeface="Calibri"/>
                          <a:cs typeface="Arial"/>
                        </a:rPr>
                        <a:t>8 </a:t>
                      </a: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rękawów </a:t>
                      </a:r>
                      <a:r>
                        <a:rPr lang="pl-PL" sz="1100" dirty="0" smtClean="0">
                          <a:latin typeface="Trebuchet MS"/>
                          <a:ea typeface="Calibri"/>
                          <a:cs typeface="Arial"/>
                        </a:rPr>
                        <a:t>przeciwpowodziowych</a:t>
                      </a: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/>
                      </a:r>
                      <a:b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30 łóżek polowych, 150 </a:t>
                      </a:r>
                      <a:r>
                        <a:rPr lang="pl-PL" sz="1100" dirty="0" err="1">
                          <a:latin typeface="Trebuchet MS"/>
                          <a:ea typeface="Calibri"/>
                          <a:cs typeface="Arial"/>
                        </a:rPr>
                        <a:t>kocy</a:t>
                      </a: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, 40 palet typu euro na sumę 97 619,85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Monitorowanie zagrożeń w terenie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Trebuchet MS"/>
                          <a:ea typeface="Calibri"/>
                          <a:cs typeface="Arial"/>
                        </a:rPr>
                        <a:t>29</a:t>
                      </a:r>
                      <a:endParaRPr lang="pl-PL" sz="11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Trebuchet MS"/>
                          <a:ea typeface="Calibri"/>
                          <a:cs typeface="Arial"/>
                        </a:rPr>
                        <a:t>6</a:t>
                      </a:r>
                      <a:endParaRPr lang="pl-PL" sz="11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960" marR="4296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4355976" y="116632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539552" y="5373216"/>
            <a:ext cx="7992888" cy="95410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1400" dirty="0" smtClean="0">
                <a:solidFill>
                  <a:schemeClr val="tx1"/>
                </a:solidFill>
                <a:latin typeface="Trebuchet MS"/>
                <a:ea typeface="Calibri"/>
                <a:cs typeface="Arial"/>
              </a:rPr>
              <a:t>System </a:t>
            </a:r>
            <a:r>
              <a:rPr lang="pl-PL" sz="1400" dirty="0" err="1" smtClean="0">
                <a:solidFill>
                  <a:schemeClr val="tx1"/>
                </a:solidFill>
                <a:latin typeface="Trebuchet MS"/>
                <a:ea typeface="Calibri"/>
                <a:cs typeface="Arial"/>
              </a:rPr>
              <a:t>e-CZK</a:t>
            </a:r>
            <a:r>
              <a:rPr lang="pl-PL" sz="1400" dirty="0" smtClean="0">
                <a:solidFill>
                  <a:schemeClr val="tx1"/>
                </a:solidFill>
                <a:latin typeface="Trebuchet MS"/>
                <a:ea typeface="Calibri"/>
                <a:cs typeface="Arial"/>
              </a:rPr>
              <a:t>”,  został stworzony dla służb dyżurnych centrów zarządzania kryzysowego  </a:t>
            </a:r>
            <a:br>
              <a:rPr lang="pl-PL" sz="1400" dirty="0" smtClean="0">
                <a:solidFill>
                  <a:schemeClr val="tx1"/>
                </a:solidFill>
                <a:latin typeface="Trebuchet MS"/>
                <a:ea typeface="Calibri"/>
                <a:cs typeface="Arial"/>
              </a:rPr>
            </a:br>
            <a:r>
              <a:rPr lang="pl-PL" sz="1400" dirty="0" smtClean="0">
                <a:solidFill>
                  <a:schemeClr val="tx1"/>
                </a:solidFill>
                <a:latin typeface="Trebuchet MS"/>
                <a:ea typeface="Calibri"/>
                <a:cs typeface="Arial"/>
              </a:rPr>
              <a:t>oraz osób nadzorujących funkcjonowanie centrów.  Funkcjonalność aplikacji pozwala rejestrować zdarzenia kryzysowe  oraz dokumentować ich przebieg. Zapewnia również szybką wymianę informacji pomiędzy centrami zarządzania kryzysowego.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5" name="Prostokąt 4"/>
          <p:cNvSpPr/>
          <p:nvPr/>
        </p:nvSpPr>
        <p:spPr>
          <a:xfrm>
            <a:off x="539552" y="1268760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KULTURA</a:t>
            </a:r>
            <a:r>
              <a:rPr lang="pl-PL" dirty="0" smtClean="0"/>
              <a:t>: podstawowe statystyki  i  informacje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467544" y="4149080"/>
          <a:ext cx="4254500" cy="2017266"/>
        </p:xfrm>
        <a:graphic>
          <a:graphicData uri="http://schemas.openxmlformats.org/drawingml/2006/table">
            <a:tbl>
              <a:tblPr/>
              <a:tblGrid>
                <a:gridCol w="2171700"/>
                <a:gridCol w="1162050"/>
                <a:gridCol w="460375"/>
                <a:gridCol w="460375"/>
              </a:tblGrid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900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900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1.9.5. Umożliwianie rudzkim artystom i grupom artystycznym prezentacji własnych dokonań.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przedsięwzięć z udziałem rudzkich artystów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89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89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7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1.9.7. Wspieranie rudzkich wydarzeń kulturalnych, stanowiących wizytówkę Miasta (np. Dni Rudy Śląskiej, Rudzka Jesień Kulturalna, Festiwal Orkiestr Dętych, itp.).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uczestników imprez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33 310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30 000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8675" name="Picture 3" descr="\\533-88-10\wspolne_aga\061.1_STRATEGIA\drugie_sprawozdanie_za_2015\sprawozdanie_za_2015_zapasowei inne\druga_prezentacja\d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4920" y="1196752"/>
            <a:ext cx="2039080" cy="3074518"/>
          </a:xfrm>
          <a:prstGeom prst="rect">
            <a:avLst/>
          </a:prstGeom>
          <a:noFill/>
        </p:spPr>
      </p:pic>
      <p:pic>
        <p:nvPicPr>
          <p:cNvPr id="28676" name="Picture 4" descr="\\533-88-10\wspolne_aga\061.1_STRATEGIA\drugie_sprawozdanie_za_2015\sprawozdanie_za_2015_zapasowei inne\druga_prezentacja\orkiestr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996952"/>
            <a:ext cx="1995564" cy="2786758"/>
          </a:xfrm>
          <a:prstGeom prst="rect">
            <a:avLst/>
          </a:prstGeom>
          <a:noFill/>
        </p:spPr>
      </p:pic>
      <p:pic>
        <p:nvPicPr>
          <p:cNvPr id="28673" name="Picture 1" descr="\\533-88-10\wspolne_aga\061.1_STRATEGIA\drugie_sprawozdanie_za_2015\sprawozdanie_za_2015_zapasowei inne\druga_prezentacja\za_rogiem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437112"/>
            <a:ext cx="2179294" cy="1774826"/>
          </a:xfrm>
          <a:prstGeom prst="rect">
            <a:avLst/>
          </a:prstGeom>
          <a:noFill/>
        </p:spPr>
      </p:pic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683568" y="1772816"/>
          <a:ext cx="5328593" cy="2352675"/>
        </p:xfrm>
        <a:graphic>
          <a:graphicData uri="http://schemas.openxmlformats.org/drawingml/2006/table">
            <a:tbl>
              <a:tblPr/>
              <a:tblGrid>
                <a:gridCol w="1646439"/>
                <a:gridCol w="1024239"/>
                <a:gridCol w="1327362"/>
                <a:gridCol w="1330553"/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0525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Liczba imprez i wydarzeń kulturalnych ogółem (organizowanych w danym roku)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 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Miejska Biblioteka Publiczna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 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1259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1230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002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Muzeum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 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237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002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MCK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 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002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Dom Kultury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 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latin typeface="Trebuchet MS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Urząd Miasta (Wydział Kultury)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Liczba imprez i wydarzeń kulturalnych ogółem (organizowanych w danym roku)- łącznie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 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1753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latin typeface="Trebuchet MS"/>
                        </a:rPr>
                        <a:t>1690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683568" y="1628800"/>
          <a:ext cx="4392488" cy="1909172"/>
        </p:xfrm>
        <a:graphic>
          <a:graphicData uri="http://schemas.openxmlformats.org/drawingml/2006/table">
            <a:tbl>
              <a:tblPr/>
              <a:tblGrid>
                <a:gridCol w="3209925"/>
                <a:gridCol w="606499"/>
                <a:gridCol w="576064"/>
              </a:tblGrid>
              <a:tr h="3136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 dirty="0" smtClean="0">
                          <a:latin typeface="Trebuchet MS"/>
                          <a:ea typeface="Calibri"/>
                          <a:cs typeface="Times New Roman"/>
                        </a:rPr>
                        <a:t>2014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 dirty="0" smtClean="0">
                          <a:latin typeface="Trebuchet MS"/>
                          <a:ea typeface="Calibri"/>
                          <a:cs typeface="Times New Roman"/>
                        </a:rPr>
                        <a:t>2015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Liczba czytelników bibliotek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15 850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15 155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9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Liczba wypożyczeń w bibliotekach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 smtClean="0">
                          <a:latin typeface="Trebuchet MS"/>
                          <a:ea typeface="Calibri"/>
                          <a:cs typeface="Arial"/>
                        </a:rPr>
                        <a:t>342 104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327 587 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0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wypożyczeń e-booków i audiobooków w bibliotekach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2756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3092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7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zakupionych e-booków i audiobooków w bibliotekach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143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163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Obraz 5" descr="C:\Users\pholona\Documents\2016\0008_2016\ilustracje_2015_sprawozdanie\libra.bmp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3717032"/>
            <a:ext cx="4534427" cy="2009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az 4" descr="C:\Users\pholona\Documents\2016\0008_2016\ilustracje_2015_sprawozdanie\katalog.bmp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5976" y="4077072"/>
            <a:ext cx="4215138" cy="169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1115616" y="5589240"/>
            <a:ext cx="25851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/>
              <a:t>Platforma http://</a:t>
            </a:r>
            <a:r>
              <a:rPr lang="pl-PL" sz="1600" dirty="0" err="1" smtClean="0"/>
              <a:t>libra.ibuk.pl</a:t>
            </a:r>
            <a:endParaRPr lang="pl-PL" sz="1600" dirty="0"/>
          </a:p>
        </p:txBody>
      </p:sp>
      <p:sp>
        <p:nvSpPr>
          <p:cNvPr id="8" name="Prostokąt 7"/>
          <p:cNvSpPr/>
          <p:nvPr/>
        </p:nvSpPr>
        <p:spPr>
          <a:xfrm>
            <a:off x="5220072" y="5589240"/>
            <a:ext cx="3528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/>
              <a:t> Katalog własnych zbiorów (</a:t>
            </a:r>
            <a:r>
              <a:rPr lang="pl-PL" sz="1600" dirty="0" err="1" smtClean="0"/>
              <a:t>OPAC</a:t>
            </a:r>
            <a:r>
              <a:rPr lang="pl-PL" sz="1600" dirty="0" smtClean="0"/>
              <a:t>) </a:t>
            </a:r>
          </a:p>
          <a:p>
            <a:r>
              <a:rPr lang="pl-PL" sz="1600" dirty="0" smtClean="0"/>
              <a:t>- strona startowa</a:t>
            </a:r>
            <a:endParaRPr lang="pl-PL" sz="16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4355976" y="116632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10" name="Prostokąt 9"/>
          <p:cNvSpPr/>
          <p:nvPr/>
        </p:nvSpPr>
        <p:spPr>
          <a:xfrm>
            <a:off x="539552" y="1196752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BIBLIOTEKA</a:t>
            </a:r>
            <a:r>
              <a:rPr lang="pl-PL" dirty="0" smtClean="0"/>
              <a:t>: czytelnictwo i dostęp do zasobów</a:t>
            </a:r>
          </a:p>
        </p:txBody>
      </p:sp>
      <p:pic>
        <p:nvPicPr>
          <p:cNvPr id="11" name="Obraz 10" descr="C:\Users\pholona\Documents\2016\0008_2016\ilustracje_2015_sprawozdanie\biblioteka_bykowina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64088" y="1461300"/>
            <a:ext cx="3534472" cy="235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rostokąt 11"/>
          <p:cNvSpPr/>
          <p:nvPr/>
        </p:nvSpPr>
        <p:spPr>
          <a:xfrm>
            <a:off x="5292080" y="3717032"/>
            <a:ext cx="32110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/>
              <a:t>Filia nr 21 MBP przy ul. Grzegorzka 8</a:t>
            </a:r>
            <a:endParaRPr lang="pl-PL" sz="16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5" name="Prostokąt 4"/>
          <p:cNvSpPr/>
          <p:nvPr/>
        </p:nvSpPr>
        <p:spPr>
          <a:xfrm>
            <a:off x="539552" y="1196752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WSPIERANIE SPORTU</a:t>
            </a:r>
            <a:r>
              <a:rPr lang="pl-PL" dirty="0" smtClean="0"/>
              <a:t>: podstawowe statystyki i promocja sportu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539552" y="1700808"/>
          <a:ext cx="5807075" cy="2427099"/>
        </p:xfrm>
        <a:graphic>
          <a:graphicData uri="http://schemas.openxmlformats.org/drawingml/2006/table">
            <a:tbl>
              <a:tblPr/>
              <a:tblGrid>
                <a:gridCol w="2766695"/>
                <a:gridCol w="1544320"/>
                <a:gridCol w="1496060"/>
              </a:tblGrid>
              <a:tr h="3549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900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8387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Środki w budżecie na wspieranie klubów i stowarzyszeń sportowych służące osiąganiu sukcesów we współzawodnictwie sportowym.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2 920 000,00 zł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 smtClean="0">
                          <a:latin typeface="Trebuchet MS"/>
                          <a:ea typeface="Calibri"/>
                          <a:cs typeface="Arial"/>
                        </a:rPr>
                        <a:t>2 919 532,96 </a:t>
                      </a: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zł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Liczba wspartych podmiotów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40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 smtClean="0">
                          <a:latin typeface="Trebuchet MS"/>
                          <a:ea typeface="Calibri"/>
                          <a:cs typeface="Arial"/>
                        </a:rPr>
                        <a:t>35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Liczba zawodników (osób uprawiających sport) </a:t>
                      </a:r>
                      <a:r>
                        <a:rPr lang="pl-PL" sz="900" dirty="0" smtClean="0">
                          <a:latin typeface="Trebuchet MS"/>
                          <a:ea typeface="Calibri"/>
                          <a:cs typeface="Arial"/>
                        </a:rPr>
                        <a:t>we</a:t>
                      </a: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 wspartych podmiotach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2231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 smtClean="0">
                          <a:latin typeface="Trebuchet MS"/>
                          <a:ea typeface="Calibri"/>
                          <a:cs typeface="Arial"/>
                        </a:rPr>
                        <a:t>3450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osób biorących udział w rozgrywkach organizowanych przez Miasto /np amatorskie ligi/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710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780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uczestników zadania pn. Wspieranie i upowszechnianie kultury fizycznej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2046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smtClean="0">
                          <a:latin typeface="Trebuchet MS"/>
                          <a:ea typeface="Calibri"/>
                          <a:cs typeface="Arial"/>
                        </a:rPr>
                        <a:t>8248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Obraz 6" descr="C:\Users\pholona\Documents\2016\0008_2016\ilustracje_2015_sprawozdanie\f63cf27f954951abfe6af63b25239716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96137" y="4317411"/>
            <a:ext cx="2807424" cy="187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1115616" y="4725144"/>
            <a:ext cx="4608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Promocji wyników sportowców, służą nagrody Prezydenta Miasta Ruda Śląska za wybitne osiągnięcia wręczane podczas uroczystej gali. </a:t>
            </a:r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5" name="Prostokąt 4"/>
          <p:cNvSpPr/>
          <p:nvPr/>
        </p:nvSpPr>
        <p:spPr>
          <a:xfrm>
            <a:off x="251520" y="1052736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POMOC SPOŁECZNA</a:t>
            </a:r>
            <a:r>
              <a:rPr lang="pl-PL" dirty="0" smtClean="0"/>
              <a:t>: strategia i statystyki</a:t>
            </a:r>
          </a:p>
        </p:txBody>
      </p:sp>
      <p:pic>
        <p:nvPicPr>
          <p:cNvPr id="6" name="Obraz 5" descr="C:\Users\pholona\Documents\2016\0008_2016\ilustracje_2015_sprawozdanie\prob_spol.bmp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28184" y="908720"/>
            <a:ext cx="2402040" cy="349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395536" y="1412776"/>
          <a:ext cx="5096498" cy="5122760"/>
        </p:xfrm>
        <a:graphic>
          <a:graphicData uri="http://schemas.openxmlformats.org/drawingml/2006/table">
            <a:tbl>
              <a:tblPr/>
              <a:tblGrid>
                <a:gridCol w="3638830"/>
                <a:gridCol w="728834"/>
                <a:gridCol w="728834"/>
              </a:tblGrid>
              <a:tr h="177329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500" b="1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23159" marR="231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500" b="1" dirty="0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5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500" b="1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5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07191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Kwota z budżetu przeznaczona na pomoc społeczną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 Dział 852 - Pomoc społeczna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Wydatki tego działu zrealizowane zostały w kwocie 99 280 066,35 zł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Łącznie dział 852- Pomoc społeczna-kwota  102.618.941,20 (wydatki samorządowe 67.075.176,25 + zadania z zakresu administracji rządowej, w tym realizowane na podstawie porozumień 35.543.764,95)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8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Liczba rodzin korzystających z pomocy społecznej zgodnie z ustawą o pomocy społecznej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3867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3897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8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Liczba osób korzystających z pomocy społecznej  zgodnie z ustawą o  pomocy społecznej 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8793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8772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8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Liczba beneficjentów korzystających z programów/projektów aktywizujących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190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172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8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Liczba rodzin korzystających z ustawy o świadczeniach rodzinnych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5975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6019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8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Liczba rodzin korzystających z ustawy o funduszu alimentacyjnym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744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757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8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Liczba dzieci korzystających z ustawy o stypendiach szkolnych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961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957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8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Liczba rodzin korzystających z ustawy o dodatkach mieszkaniowych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3222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3092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8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Liczba rodzin korzystających z ustawy o rehabilitacji osób niepełnosprawnych PFRON, aktywny samorząd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2153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3015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9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Liczba dzieci objętych pieczą zastępczą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720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684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573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Liczba osób korzystających ze świadczeń przysługujących zgodnie z ustawą o wspieraniu rodziny i systemie pieczy zastępczej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892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427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026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Budżet MOPS 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87 951 254,26 zł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90 688 466,91 zł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176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Liczba pracowników MOPS (etatów)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261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270 osób (263,50 etatów)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8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Liczba usamodzielnionych wychowanków wspieranych przez MOPS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315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324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176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Liczba osób korzystających ze schronienia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brak danych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263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176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Liczba dzieci w placówkach wsparcia dziennego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latin typeface="Trebuchet MS"/>
                          <a:ea typeface="Calibri"/>
                          <a:cs typeface="Arial"/>
                        </a:rPr>
                        <a:t>677</a:t>
                      </a:r>
                      <a:endParaRPr lang="pl-PL" sz="6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latin typeface="Trebuchet MS"/>
                          <a:ea typeface="Calibri"/>
                          <a:cs typeface="Arial"/>
                        </a:rPr>
                        <a:t>775</a:t>
                      </a:r>
                      <a:endParaRPr lang="pl-PL" sz="6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159" marR="2315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Obraz 7" descr="C:\Users\pholona\Documents\2016\0008_2016\ilustracje_2015_sprawozdanie\1442318913_1Ku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68144" y="3789040"/>
            <a:ext cx="2682436" cy="178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e tekstowe 8"/>
          <p:cNvSpPr txBox="1"/>
          <p:nvPr/>
        </p:nvSpPr>
        <p:spPr>
          <a:xfrm>
            <a:off x="5796136" y="5517232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Adaptacja budynku na noclegownię dla kobiet</a:t>
            </a:r>
          </a:p>
          <a:p>
            <a:r>
              <a:rPr lang="pl-PL" sz="1200" dirty="0" smtClean="0"/>
              <a:t>ul. Gen. Hallera </a:t>
            </a:r>
            <a:r>
              <a:rPr lang="pl-PL" sz="1200" dirty="0" err="1" smtClean="0"/>
              <a:t>61A</a:t>
            </a:r>
            <a:r>
              <a:rPr lang="pl-PL" sz="1200" dirty="0" smtClean="0"/>
              <a:t> </a:t>
            </a:r>
          </a:p>
          <a:p>
            <a:r>
              <a:rPr lang="pl-PL" sz="1200" dirty="0" smtClean="0"/>
              <a:t>kwota przeznaczona w 2015 roku</a:t>
            </a:r>
          </a:p>
          <a:p>
            <a:r>
              <a:rPr lang="pl-PL" sz="1200" dirty="0" smtClean="0"/>
              <a:t>na realizację działania. 180 656,52 zł.</a:t>
            </a:r>
          </a:p>
          <a:p>
            <a:endParaRPr lang="pl-PL" sz="12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5" name="Prostokąt 4"/>
          <p:cNvSpPr/>
          <p:nvPr/>
        </p:nvSpPr>
        <p:spPr>
          <a:xfrm>
            <a:off x="467544" y="1268760"/>
            <a:ext cx="6793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BUDOWANIE TOŻSAMOŚCI LOKALNEJ</a:t>
            </a:r>
            <a:r>
              <a:rPr lang="pl-PL" dirty="0" smtClean="0"/>
              <a:t>: wybrane wydarzenia i działania</a:t>
            </a:r>
          </a:p>
        </p:txBody>
      </p:sp>
      <p:pic>
        <p:nvPicPr>
          <p:cNvPr id="6" name="Obraz 5" descr="C:\Users\pholona\Documents\2016\0008_2016\ilustracje_2015_sprawozdanie\nie_wybrane\dzieje wspolnoty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1700808"/>
            <a:ext cx="2940238" cy="4119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 descr="\\533-88-10\wspolne_aga\061.1_STRATEGIA\drugie_sprawozdanie_za_2015\sprawozdanie_za_2015_zapasowei inne\druga_prezentacja\710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844824"/>
            <a:ext cx="2164224" cy="3060086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251520" y="5877272"/>
            <a:ext cx="2361544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l-PL" sz="1000" dirty="0" smtClean="0"/>
              <a:t>Na stronie </a:t>
            </a:r>
            <a:r>
              <a:rPr lang="pl-PL" sz="1000" dirty="0" err="1" smtClean="0"/>
              <a:t>www</a:t>
            </a:r>
            <a:r>
              <a:rPr lang="pl-PL" sz="1000" dirty="0" smtClean="0"/>
              <a:t> Miasta opublikowano</a:t>
            </a:r>
          </a:p>
          <a:p>
            <a:r>
              <a:rPr lang="pl-PL" sz="1000" dirty="0" smtClean="0"/>
              <a:t> ponad pięćdziesiąt informacji i artykułów</a:t>
            </a:r>
          </a:p>
          <a:p>
            <a:r>
              <a:rPr lang="pl-PL" sz="1000" dirty="0" smtClean="0"/>
              <a:t>związanych z budowaniem i umacnianiem</a:t>
            </a:r>
          </a:p>
          <a:p>
            <a:r>
              <a:rPr lang="pl-PL" sz="1000" dirty="0" smtClean="0"/>
              <a:t>tożsamości lokalnej</a:t>
            </a:r>
            <a:endParaRPr lang="pl-PL" sz="1000" dirty="0"/>
          </a:p>
        </p:txBody>
      </p:sp>
      <p:pic>
        <p:nvPicPr>
          <p:cNvPr id="32772" name="Picture 4" descr="\\533-88-10\wspolne_aga\061.1_STRATEGIA\drugie_sprawozdanie_za_2015\sprawozdanie_za_2015_zapasowei inne\druga_prezentacja\smski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3429000"/>
            <a:ext cx="2099514" cy="2993330"/>
          </a:xfrm>
          <a:prstGeom prst="rect">
            <a:avLst/>
          </a:prstGeom>
          <a:noFill/>
        </p:spPr>
      </p:pic>
      <p:pic>
        <p:nvPicPr>
          <p:cNvPr id="12" name="Obraz 11" descr="C:\Users\pholona\Documents\2016\0008_2016\ilustracje_2015_sprawozdanie\tworcze_ficinus.jpg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68144" y="3861048"/>
            <a:ext cx="2027682" cy="2417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pole tekstowe 12"/>
          <p:cNvSpPr txBox="1"/>
          <p:nvPr/>
        </p:nvSpPr>
        <p:spPr>
          <a:xfrm>
            <a:off x="3491880" y="1916832"/>
            <a:ext cx="2561920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pl-PL" sz="1000" b="1" dirty="0" smtClean="0"/>
              <a:t>W 2015 kontynuowano rozpoczętą w 2014 r.</a:t>
            </a:r>
          </a:p>
          <a:p>
            <a:pPr algn="just"/>
            <a:r>
              <a:rPr lang="pl-PL" sz="1000" b="1" dirty="0" smtClean="0"/>
              <a:t>akcję "Rudzkie smaki" promującą </a:t>
            </a:r>
          </a:p>
          <a:p>
            <a:pPr algn="just"/>
            <a:r>
              <a:rPr lang="pl-PL" sz="1000" b="1" dirty="0" smtClean="0"/>
              <a:t>kuchnię regionalną. </a:t>
            </a:r>
          </a:p>
          <a:p>
            <a:pPr algn="just"/>
            <a:r>
              <a:rPr lang="pl-PL" sz="1000" b="1" dirty="0" smtClean="0"/>
              <a:t>Mieszkańcy przesyłają przepisy kulinarne</a:t>
            </a:r>
          </a:p>
          <a:p>
            <a:pPr algn="just"/>
            <a:r>
              <a:rPr lang="pl-PL" sz="1000" b="1" dirty="0" smtClean="0"/>
              <a:t>i raz w miesiącu wybierany jest smak,</a:t>
            </a:r>
          </a:p>
          <a:p>
            <a:pPr algn="just"/>
            <a:r>
              <a:rPr lang="pl-PL" sz="1000" b="1" dirty="0" smtClean="0"/>
              <a:t>czyli potrawa miesiąca.</a:t>
            </a:r>
          </a:p>
          <a:p>
            <a:pPr algn="just"/>
            <a:r>
              <a:rPr lang="pl-PL" sz="1000" b="1" dirty="0" smtClean="0"/>
              <a:t>Akcji poświęcona jest strona</a:t>
            </a:r>
          </a:p>
          <a:p>
            <a:pPr algn="just"/>
            <a:r>
              <a:rPr lang="pl-PL" sz="1000" b="1" dirty="0" smtClean="0"/>
              <a:t>http://</a:t>
            </a:r>
            <a:r>
              <a:rPr lang="pl-PL" sz="1000" b="1" dirty="0" err="1" smtClean="0"/>
              <a:t>www.rudaslaska.pl</a:t>
            </a:r>
            <a:r>
              <a:rPr lang="pl-PL" sz="1000" b="1" dirty="0" smtClean="0"/>
              <a:t>/rudzkie-smaki</a:t>
            </a:r>
            <a:endParaRPr lang="pl-PL" sz="1000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51520" y="1772816"/>
          <a:ext cx="5976664" cy="2736304"/>
        </p:xfrm>
        <a:graphic>
          <a:graphicData uri="http://schemas.openxmlformats.org/drawingml/2006/table">
            <a:tbl>
              <a:tblPr/>
              <a:tblGrid>
                <a:gridCol w="1873262"/>
                <a:gridCol w="1943162"/>
                <a:gridCol w="2160240"/>
              </a:tblGrid>
              <a:tr h="1930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800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25316" marR="253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0229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Liczba mieszkańców Rudy Śląskiej, które mają profile zaufania publicznego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zarejestrowanych użytkowników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ePUAP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z podaną nazwą miejscowości Ruda Śląska, 2004 z czego profile zaufane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ePUAP</a:t>
                      </a: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 posiadało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700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zarejestrowanych użytkowników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ePUAP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z podaną nazwą miejscowości Ruda Śląska, 2573 z czego profile zaufane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ePUAP</a:t>
                      </a: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 posiadało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866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0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Liczba usług elektronicznych dostępnych na platformie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SEKAP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Liczba usług:</a:t>
                      </a:r>
                      <a:b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poziom 1 - 302</a:t>
                      </a:r>
                      <a:b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poziom 2 - 286</a:t>
                      </a:r>
                      <a:b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poziom 3 - 247</a:t>
                      </a:r>
                      <a:b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poziom 4 - 127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Liczba </a:t>
                      </a:r>
                      <a:r>
                        <a:rPr lang="pl-PL" sz="800" dirty="0" smtClean="0">
                          <a:latin typeface="Trebuchet MS"/>
                          <a:ea typeface="Calibri"/>
                          <a:cs typeface="Arial"/>
                        </a:rPr>
                        <a:t>usług: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l-PL" sz="800" dirty="0" smtClean="0">
                          <a:latin typeface="Trebuchet MS"/>
                          <a:ea typeface="Times New Roman"/>
                          <a:cs typeface="Courier New"/>
                        </a:rPr>
                        <a:t>Poziom 1 – 304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l-PL" sz="800" dirty="0" smtClean="0">
                          <a:latin typeface="Trebuchet MS"/>
                          <a:ea typeface="Times New Roman"/>
                          <a:cs typeface="Courier New"/>
                        </a:rPr>
                        <a:t>Poziom 2 – 289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l-PL" sz="800" dirty="0" smtClean="0">
                          <a:latin typeface="Trebuchet MS"/>
                          <a:ea typeface="Times New Roman"/>
                          <a:cs typeface="Courier New"/>
                        </a:rPr>
                        <a:t>Poziom 3 – 246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l-PL" sz="800" dirty="0" smtClean="0">
                          <a:latin typeface="Trebuchet MS"/>
                          <a:ea typeface="Times New Roman"/>
                          <a:cs typeface="Courier New"/>
                        </a:rPr>
                        <a:t>Poziom 4 – </a:t>
                      </a:r>
                      <a:r>
                        <a:rPr lang="pl-PL" sz="800" dirty="0">
                          <a:latin typeface="Trebuchet MS"/>
                          <a:ea typeface="Times New Roman"/>
                          <a:cs typeface="Courier New"/>
                        </a:rPr>
                        <a:t>126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3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Liczba pism i dokumentów, które wpłynęły do Urzędu w formie elektronicznej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8725 w tym: </a:t>
                      </a:r>
                      <a:endParaRPr lang="pl-PL" sz="800" dirty="0" smtClean="0">
                        <a:latin typeface="Trebuchet MS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 smtClean="0">
                          <a:latin typeface="Trebuchet MS"/>
                          <a:ea typeface="Calibri"/>
                          <a:cs typeface="Arial"/>
                        </a:rPr>
                        <a:t>e-mail 7030,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 err="1" smtClean="0">
                          <a:latin typeface="Trebuchet MS"/>
                          <a:ea typeface="Calibri"/>
                          <a:cs typeface="Arial"/>
                        </a:rPr>
                        <a:t>e-puap:1595</a:t>
                      </a: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,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peup:100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9916 w tym: </a:t>
                      </a:r>
                      <a:endParaRPr lang="pl-PL" sz="800" dirty="0" smtClean="0">
                        <a:latin typeface="Trebuchet MS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 smtClean="0">
                          <a:latin typeface="Trebuchet MS"/>
                          <a:ea typeface="Calibri"/>
                          <a:cs typeface="Arial"/>
                        </a:rPr>
                        <a:t>1647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sekap</a:t>
                      </a: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 +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epuap</a:t>
                      </a: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 </a:t>
                      </a:r>
                      <a:endParaRPr lang="pl-PL" sz="800" dirty="0" smtClean="0">
                        <a:latin typeface="Trebuchet MS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 smtClean="0">
                          <a:latin typeface="Trebuchet MS"/>
                          <a:ea typeface="Calibri"/>
                          <a:cs typeface="Arial"/>
                        </a:rPr>
                        <a:t>+ </a:t>
                      </a: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8269 maili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5316" marR="25316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Obraz 6" descr="\\533-88-10\wspolne_aga\061.1_STRATEGIA\drugie_sprawozdanie_za_2015\sprawozdanie_za_2015_zapasowei inne\drugie_sprawozdanie\ilustracje_2015_sprawozdanie\e-puap.bmp"/>
          <p:cNvPicPr/>
          <p:nvPr/>
        </p:nvPicPr>
        <p:blipFill>
          <a:blip r:embed="rId2" cstate="email"/>
          <a:srcRect r="2016" b="88851"/>
          <a:stretch>
            <a:fillRect/>
          </a:stretch>
        </p:blipFill>
        <p:spPr bwMode="auto">
          <a:xfrm>
            <a:off x="323528" y="4653136"/>
            <a:ext cx="4731622" cy="129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ole tekstowe 3"/>
          <p:cNvSpPr txBox="1"/>
          <p:nvPr/>
        </p:nvSpPr>
        <p:spPr>
          <a:xfrm>
            <a:off x="4355976" y="116632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5" name="Prostokąt 4"/>
          <p:cNvSpPr/>
          <p:nvPr/>
        </p:nvSpPr>
        <p:spPr>
          <a:xfrm>
            <a:off x="467544" y="1268760"/>
            <a:ext cx="7390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SPOŁECZEŃSTWO OBYWATELSKIE</a:t>
            </a:r>
            <a:r>
              <a:rPr lang="pl-PL" dirty="0" smtClean="0"/>
              <a:t>: budżet obywatelski, </a:t>
            </a:r>
            <a:r>
              <a:rPr lang="pl-PL" dirty="0" err="1" smtClean="0"/>
              <a:t>NGO</a:t>
            </a:r>
            <a:r>
              <a:rPr lang="pl-PL" dirty="0" smtClean="0"/>
              <a:t>, e-administracja</a:t>
            </a:r>
          </a:p>
        </p:txBody>
      </p:sp>
      <p:pic>
        <p:nvPicPr>
          <p:cNvPr id="8" name="Obraz 7" descr="scr1.jpg"/>
          <p:cNvPicPr/>
          <p:nvPr/>
        </p:nvPicPr>
        <p:blipFill>
          <a:blip r:embed="rId3" cstate="email"/>
          <a:stretch>
            <a:fillRect/>
          </a:stretch>
        </p:blipFill>
        <p:spPr>
          <a:xfrm>
            <a:off x="6058506" y="3140968"/>
            <a:ext cx="3085494" cy="1931140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6372200" y="1700808"/>
            <a:ext cx="27638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 smtClean="0"/>
              <a:t>W lipcu 2015 uruchomiono</a:t>
            </a:r>
          </a:p>
          <a:p>
            <a:r>
              <a:rPr lang="pl-PL" sz="1000" b="1" dirty="0" smtClean="0"/>
              <a:t>Publiczny System Informacji Przestrzennej (</a:t>
            </a:r>
            <a:r>
              <a:rPr lang="pl-PL" sz="1000" b="1" dirty="0" err="1" smtClean="0"/>
              <a:t>PSIP</a:t>
            </a:r>
            <a:r>
              <a:rPr lang="pl-PL" sz="1000" b="1" dirty="0" smtClean="0"/>
              <a:t>)</a:t>
            </a:r>
          </a:p>
          <a:p>
            <a:r>
              <a:rPr lang="pl-PL" sz="1000" b="1" dirty="0" smtClean="0"/>
              <a:t> jest to system pozyskiwania, przetwarzania</a:t>
            </a:r>
          </a:p>
          <a:p>
            <a:r>
              <a:rPr lang="pl-PL" sz="1000" b="1" dirty="0" smtClean="0"/>
              <a:t>i udostępniania danych przestrzennych</a:t>
            </a:r>
          </a:p>
          <a:p>
            <a:r>
              <a:rPr lang="pl-PL" sz="1000" b="1" dirty="0" smtClean="0"/>
              <a:t>oraz towarzyszących im informacji opisowych</a:t>
            </a:r>
          </a:p>
          <a:p>
            <a:r>
              <a:rPr lang="pl-PL" sz="1000" b="1" dirty="0" smtClean="0"/>
              <a:t>o obiektach występujących w otaczającej </a:t>
            </a:r>
          </a:p>
          <a:p>
            <a:r>
              <a:rPr lang="pl-PL" sz="1000" b="1" dirty="0" smtClean="0"/>
              <a:t>nas przestrzeni, objętej zasięgiem systemu.</a:t>
            </a:r>
          </a:p>
          <a:p>
            <a:r>
              <a:rPr lang="pl-PL" sz="1000" b="1" dirty="0" smtClean="0"/>
              <a:t>System dostępny jest na stronie</a:t>
            </a:r>
          </a:p>
          <a:p>
            <a:r>
              <a:rPr lang="pl-PL" sz="1000" b="1" dirty="0" smtClean="0"/>
              <a:t>http://</a:t>
            </a:r>
            <a:r>
              <a:rPr lang="pl-PL" sz="1000" b="1" dirty="0" err="1" smtClean="0"/>
              <a:t>www.psip.rudaslaska.pl</a:t>
            </a:r>
            <a:endParaRPr lang="pl-PL" sz="1000" b="1" dirty="0"/>
          </a:p>
        </p:txBody>
      </p:sp>
      <p:pic>
        <p:nvPicPr>
          <p:cNvPr id="10" name="Obraz 9" descr="scr1.jpg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5436096" y="4365104"/>
            <a:ext cx="3251367" cy="2001329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OBSZAR  SPOŁECZNY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Ruda Śląska nowoczesnym, atrakcyjnym i przyjaznym miejscem do życia i rozwoju, miastem o zintegrowanej przestrzeni społecznej</a:t>
            </a:r>
          </a:p>
        </p:txBody>
      </p:sp>
      <p:sp>
        <p:nvSpPr>
          <p:cNvPr id="5" name="Prostokąt 4"/>
          <p:cNvSpPr/>
          <p:nvPr/>
        </p:nvSpPr>
        <p:spPr>
          <a:xfrm>
            <a:off x="467544" y="1268760"/>
            <a:ext cx="7390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SPOŁECZEŃSTWO OBYWATELSKIE</a:t>
            </a:r>
            <a:r>
              <a:rPr lang="pl-PL" dirty="0" smtClean="0"/>
              <a:t>: budżet obywatelski, </a:t>
            </a:r>
            <a:r>
              <a:rPr lang="pl-PL" dirty="0" err="1" smtClean="0"/>
              <a:t>NGO</a:t>
            </a:r>
            <a:r>
              <a:rPr lang="pl-PL" dirty="0" smtClean="0"/>
              <a:t>, e-administracja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323528" y="1772816"/>
          <a:ext cx="4677112" cy="4064000"/>
        </p:xfrm>
        <a:graphic>
          <a:graphicData uri="http://schemas.openxmlformats.org/drawingml/2006/table">
            <a:tbl>
              <a:tblPr/>
              <a:tblGrid>
                <a:gridCol w="1050118"/>
                <a:gridCol w="1208664"/>
                <a:gridCol w="1209165"/>
                <a:gridCol w="1209165"/>
              </a:tblGrid>
              <a:tr h="325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700" b="1">
                        <a:solidFill>
                          <a:srgbClr val="00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Budżet obywatelski na 2014 rok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Budżet obywatelski na 2015 rok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Budżet obywatelski na 2016 rok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wysokość środków  przeznaczonych na budżet obywatelski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2 000 000 zł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(0,34 % Budżetu Miasta)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2 375 000 zł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(0,36 % Budżetu Miasta)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2 650 000 zł </a:t>
                      </a:r>
                      <a:b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</a:b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(0,4 % Budżetu Miasta)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79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sposób głosowania 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- przez internet,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- korespondencyjnie (drogą pocztową),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- w wyznaczonych punktach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- korespondencyjnie (drogą pocztową),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- w wyznaczonych punktach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- przez internet za pośrednictwem platformy SEKAP,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- korespondencyjnie (drogą pocztową),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- w wyznaczonych punktach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liczba zgłoszonych projektów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95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44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66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liczba projektów poddanych pod głosowanie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27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29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44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wartość wszystkich projektów poddanych pod głosowanie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6 138 000 zł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6 357 847 zł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6 955 211 zł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liczba projektów wybranych do realizacji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9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18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14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frekwencja podczas głosowania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3 438 osób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4 013 osób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 dirty="0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6 172 osoby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54187" marR="541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Prostokąt 7"/>
          <p:cNvSpPr/>
          <p:nvPr/>
        </p:nvSpPr>
        <p:spPr>
          <a:xfrm>
            <a:off x="5292080" y="1916832"/>
            <a:ext cx="3744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 smtClean="0"/>
              <a:t>Program Współpracy Miasta Ruda Śląska</a:t>
            </a:r>
          </a:p>
          <a:p>
            <a:r>
              <a:rPr lang="pl-PL" sz="1200" b="1" dirty="0" smtClean="0"/>
              <a:t>z organizacjami pozarządowymi </a:t>
            </a:r>
          </a:p>
          <a:p>
            <a:r>
              <a:rPr lang="pl-PL" sz="1200" b="1" dirty="0" smtClean="0"/>
              <a:t>i innymi podmiotami prowadzącymi</a:t>
            </a:r>
          </a:p>
          <a:p>
            <a:r>
              <a:rPr lang="pl-PL" sz="1200" b="1" dirty="0" smtClean="0"/>
              <a:t> działalność pożytku publicznego za rok 2015 </a:t>
            </a:r>
            <a:endParaRPr lang="pl-PL" sz="1200" b="1" dirty="0"/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5076056" y="2924944"/>
          <a:ext cx="3716760" cy="3073529"/>
        </p:xfrm>
        <a:graphic>
          <a:graphicData uri="http://schemas.openxmlformats.org/drawingml/2006/table">
            <a:tbl>
              <a:tblPr/>
              <a:tblGrid>
                <a:gridCol w="1656184"/>
                <a:gridCol w="1030288"/>
                <a:gridCol w="1030288"/>
              </a:tblGrid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900" b="1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Liczba </a:t>
                      </a: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organizacji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realizujących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zadania publiczne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76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82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Ilość </a:t>
                      </a: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organizacji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wyrażających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wolę </a:t>
                      </a: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współpracy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96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89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Liczba </a:t>
                      </a: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zrealizowanych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zadań publicznych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we</a:t>
                      </a: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 </a:t>
                      </a: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współpracy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z organizacjami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pozarządowymi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65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74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Kwota przyznanych dotacji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11 750 241,35 zł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12 474 008,63 zł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Liczba </a:t>
                      </a: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uczestników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konsultacji </a:t>
                      </a: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społecznych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>
                          <a:latin typeface="Trebuchet MS"/>
                          <a:ea typeface="Calibri"/>
                          <a:cs typeface="Arial"/>
                        </a:rPr>
                        <a:t>601</a:t>
                      </a:r>
                      <a:endParaRPr lang="pl-PL" sz="10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endParaRPr lang="pl-PL" sz="10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\\533-88-10\wspolne_aga\061.1_STRATEGIA\drugie_sprawozdanie_za_2015\sprawozdanie_za_2015_zapasowei inne\druga_prezentacja\przesia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276872"/>
            <a:ext cx="2996972" cy="2562766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395536" y="1052736"/>
            <a:ext cx="33460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DROGI I KOMUNIKACJA</a:t>
            </a:r>
            <a:r>
              <a:rPr lang="pl-PL" dirty="0" smtClean="0"/>
              <a:t>:</a:t>
            </a:r>
          </a:p>
          <a:p>
            <a:r>
              <a:rPr lang="pl-PL" dirty="0" smtClean="0"/>
              <a:t>statystyki, centrum przesiadkowe </a:t>
            </a:r>
          </a:p>
          <a:p>
            <a:r>
              <a:rPr lang="pl-PL" dirty="0" smtClean="0"/>
              <a:t>i ścieżki rowerowe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395536" y="1916832"/>
          <a:ext cx="4402469" cy="2314505"/>
        </p:xfrm>
        <a:graphic>
          <a:graphicData uri="http://schemas.openxmlformats.org/drawingml/2006/table">
            <a:tbl>
              <a:tblPr/>
              <a:tblGrid>
                <a:gridCol w="1703235"/>
                <a:gridCol w="1476484"/>
                <a:gridCol w="1222750"/>
              </a:tblGrid>
              <a:tr h="1562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700" b="1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33137" marR="33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 dirty="0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7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 dirty="0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7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562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Ilość wiat (na przystankach) komunalnych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169 szt.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173 szt.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 dirty="0">
                          <a:latin typeface="Trebuchet MS"/>
                          <a:ea typeface="Calibri"/>
                          <a:cs typeface="Arial"/>
                        </a:rPr>
                        <a:t>Komunikacja miejska i publiczna (kwota dopłaty do </a:t>
                      </a:r>
                      <a:r>
                        <a:rPr lang="pl-PL" sz="700" b="1" dirty="0" err="1">
                          <a:latin typeface="Trebuchet MS"/>
                          <a:ea typeface="Calibri"/>
                          <a:cs typeface="Arial"/>
                        </a:rPr>
                        <a:t>KZK</a:t>
                      </a:r>
                      <a:r>
                        <a:rPr lang="pl-PL" sz="700" b="1" dirty="0">
                          <a:latin typeface="Trebuchet MS"/>
                          <a:ea typeface="Calibri"/>
                          <a:cs typeface="Arial"/>
                        </a:rPr>
                        <a:t> GOP)</a:t>
                      </a:r>
                      <a:endParaRPr lang="pl-PL" sz="7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19 261 350,95 zł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 dirty="0" smtClean="0">
                          <a:latin typeface="Trebuchet MS"/>
                          <a:ea typeface="Calibri"/>
                          <a:cs typeface="Arial"/>
                        </a:rPr>
                        <a:t>19 075 479,5 </a:t>
                      </a:r>
                      <a:r>
                        <a:rPr lang="pl-PL" sz="700" b="1" dirty="0">
                          <a:latin typeface="Trebuchet MS"/>
                          <a:ea typeface="Calibri"/>
                          <a:cs typeface="Arial"/>
                        </a:rPr>
                        <a:t>zł</a:t>
                      </a:r>
                      <a:endParaRPr lang="pl-PL" sz="7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Liczba wszystkich linii autobusowych w mieście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29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30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Liczba wszystkich linii tramwajowych w mieście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6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6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Liczba wozokilometrów linii autobusowych i tramwajowych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5 642 049,85 wzkm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5 572 934,05 wzkm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0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Liczba linii autobusowych wewnętrznych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5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5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Liczba wozokilometrów linii autobusowych wewnętrznych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>
                          <a:latin typeface="Trebuchet MS"/>
                          <a:ea typeface="Calibri"/>
                          <a:cs typeface="Arial"/>
                        </a:rPr>
                        <a:t>1 526 162,80 wzkm</a:t>
                      </a:r>
                      <a:endParaRPr lang="pl-PL" sz="7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700" b="1" dirty="0">
                          <a:latin typeface="Trebuchet MS"/>
                          <a:ea typeface="Calibri"/>
                          <a:cs typeface="Arial"/>
                        </a:rPr>
                        <a:t>1 532 368,40 </a:t>
                      </a:r>
                      <a:r>
                        <a:rPr lang="pl-PL" sz="700" b="1" dirty="0" err="1">
                          <a:latin typeface="Trebuchet MS"/>
                          <a:ea typeface="Calibri"/>
                          <a:cs typeface="Arial"/>
                        </a:rPr>
                        <a:t>wzkm</a:t>
                      </a:r>
                      <a:endParaRPr lang="pl-PL" sz="7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788024" y="1268760"/>
          <a:ext cx="3744416" cy="1152128"/>
        </p:xfrm>
        <a:graphic>
          <a:graphicData uri="http://schemas.openxmlformats.org/drawingml/2006/table">
            <a:tbl>
              <a:tblPr/>
              <a:tblGrid>
                <a:gridCol w="3744416"/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CENTRUM PRZESIADKOWE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 </a:t>
                      </a:r>
                      <a:r>
                        <a:rPr lang="pl-PL" sz="900" b="1" dirty="0">
                          <a:latin typeface="Trebuchet MS"/>
                          <a:ea typeface="Calibri"/>
                          <a:cs typeface="Arial"/>
                        </a:rPr>
                        <a:t>opracowano koncepcję </a:t>
                      </a: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 programowo-przestrzenną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Trwa regulowanie praw własności ze grupą PKP </a:t>
                      </a:r>
                      <a:r>
                        <a:rPr lang="pl-PL" sz="900" b="1" dirty="0" err="1" smtClean="0">
                          <a:latin typeface="Trebuchet MS"/>
                          <a:ea typeface="Calibri"/>
                          <a:cs typeface="Arial"/>
                        </a:rPr>
                        <a:t>S.A</a:t>
                      </a:r>
                      <a:r>
                        <a:rPr lang="pl-PL" sz="900" b="1" dirty="0" smtClean="0">
                          <a:latin typeface="Trebuchet MS"/>
                          <a:ea typeface="Calibri"/>
                          <a:cs typeface="Arial"/>
                        </a:rPr>
                        <a:t>.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3137" marR="3313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Obraz 8" descr="C:\Users\pholona\Documents\2016\0008_2016\ilustracje_2015_sprawozdanie\budowa_n-s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9676" y="4797152"/>
            <a:ext cx="237308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ole tekstowe 10"/>
          <p:cNvSpPr txBox="1"/>
          <p:nvPr/>
        </p:nvSpPr>
        <p:spPr>
          <a:xfrm>
            <a:off x="2915816" y="4869160"/>
            <a:ext cx="56166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 smtClean="0"/>
              <a:t>Budowa odcinka trasy </a:t>
            </a:r>
            <a:r>
              <a:rPr lang="pl-PL" sz="1200" b="1" dirty="0" err="1" smtClean="0"/>
              <a:t>N-S</a:t>
            </a:r>
            <a:r>
              <a:rPr lang="pl-PL" sz="1200" b="1" dirty="0" smtClean="0"/>
              <a:t>. Pierwszy odcinek </a:t>
            </a:r>
            <a:r>
              <a:rPr lang="pl-PL" sz="1200" b="1" dirty="0" err="1" smtClean="0"/>
              <a:t>N-S</a:t>
            </a:r>
            <a:r>
              <a:rPr lang="pl-PL" sz="1200" b="1" dirty="0" smtClean="0"/>
              <a:t> został przekazany  do użytkowania na początku 2013 roku. Prowadzi on od ul. 1 Maja, czyli drogi nr 925, do Drogowej Trasy Średnicowej, wraz  węzłem dwupoziomowym z ul. 1 Maja.  Inwestycja kosztowała 43,5 mln zł, (dofinansowanie z </a:t>
            </a:r>
            <a:r>
              <a:rPr lang="pl-PL" sz="1200" b="1" dirty="0" err="1" smtClean="0"/>
              <a:t>UE</a:t>
            </a:r>
            <a:r>
              <a:rPr lang="pl-PL" sz="1200" b="1" dirty="0" smtClean="0"/>
              <a:t> 36,9 mln zł ),</a:t>
            </a:r>
          </a:p>
          <a:p>
            <a:r>
              <a:rPr lang="pl-PL" sz="1200" b="1" dirty="0" smtClean="0"/>
              <a:t>Drugi odcinek: </a:t>
            </a:r>
            <a:r>
              <a:rPr lang="pl-PL" sz="1200" b="1" dirty="0" err="1" smtClean="0"/>
              <a:t>Nowobukowa</a:t>
            </a:r>
            <a:r>
              <a:rPr lang="pl-PL" sz="1200" b="1" dirty="0" smtClean="0"/>
              <a:t>  od </a:t>
            </a:r>
            <a:r>
              <a:rPr lang="pl-PL" sz="1200" b="1" dirty="0" err="1" smtClean="0"/>
              <a:t>ul.1</a:t>
            </a:r>
            <a:r>
              <a:rPr lang="pl-PL" sz="1200" b="1" dirty="0" smtClean="0"/>
              <a:t> Maja do ul. Księdza Niedzieli  w 2015 r. był w trakcie realizacji.</a:t>
            </a:r>
          </a:p>
          <a:p>
            <a:r>
              <a:rPr lang="pl-PL" sz="1200" b="1" dirty="0" smtClean="0"/>
              <a:t>Na kolejny  od ul. Kokota do zjazdu z autostrady </a:t>
            </a:r>
            <a:r>
              <a:rPr lang="pl-PL" sz="1200" b="1" dirty="0" err="1" smtClean="0"/>
              <a:t>A-4</a:t>
            </a:r>
            <a:r>
              <a:rPr lang="pl-PL" sz="1200" b="1" dirty="0" smtClean="0"/>
              <a:t> opracowano koncepcję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4355976" y="116632"/>
            <a:ext cx="4536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  </a:t>
            </a:r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 POTENCJAŁY I ZASOBY MIASTA</a:t>
            </a:r>
          </a:p>
          <a:p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</a:rPr>
              <a:t>Miasto o wysokim stopniu integracji przestrzennej,</a:t>
            </a:r>
            <a:br>
              <a:rPr lang="pl-PL" sz="10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</a:rPr>
              <a:t>z zachowanymi zasobami naturalnymi i rozwiniętą infrastrukturą techniczną.</a:t>
            </a:r>
          </a:p>
          <a:p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</a:rPr>
              <a:t>Wysoki stopień wykorzystania dziedzictwa kulturowego Miasta.</a:t>
            </a:r>
          </a:p>
          <a:p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</a:rPr>
              <a:t>Zwiększony potencjał rozwojowy mieszkańców Miasta.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5292080" y="1260688"/>
          <a:ext cx="3384376" cy="5053395"/>
        </p:xfrm>
        <a:graphic>
          <a:graphicData uri="http://schemas.openxmlformats.org/drawingml/2006/table">
            <a:tbl>
              <a:tblPr/>
              <a:tblGrid>
                <a:gridCol w="1044457"/>
                <a:gridCol w="1279938"/>
                <a:gridCol w="1059981"/>
              </a:tblGrid>
              <a:tr h="1708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800" b="1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1409" marR="4140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9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02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Długość  </a:t>
                      </a: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ścieżek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 </a:t>
                      </a: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i szlaków rowerowych w km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39,8 km</a:t>
                      </a:r>
                      <a:endParaRPr lang="pl-PL" sz="9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ok. 70,5 km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Długość nowych i zmodernizowanych ścieżek i szlaków rowerowych w km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15,65 km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ok. 30,7 km</a:t>
                      </a:r>
                      <a:endParaRPr lang="pl-PL" sz="9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467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Lokalizacja wybudowanych/zmodernizowano ścieżek rowerowych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ul. Bielszowicka, ul. 1 Maja (od ul. Obr. Westerplatte do ul. Tołstoja), ul. Górnośląska (od </a:t>
                      </a:r>
                      <a:r>
                        <a:rPr lang="pl-PL" sz="800" b="1" dirty="0" err="1">
                          <a:latin typeface="Trebuchet MS"/>
                          <a:ea typeface="Calibri"/>
                          <a:cs typeface="Arial"/>
                        </a:rPr>
                        <a:t>ul.Gwareckiej</a:t>
                      </a: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 do </a:t>
                      </a:r>
                      <a:r>
                        <a:rPr lang="pl-PL" sz="800" b="1" dirty="0" err="1">
                          <a:latin typeface="Trebuchet MS"/>
                          <a:ea typeface="Calibri"/>
                          <a:cs typeface="Arial"/>
                        </a:rPr>
                        <a:t>ul.Gołębi</a:t>
                      </a: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), ul. Piłsudskiego, Szlaki rowerowe - Halemba, Szlak rowerowy do "Przystani",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Wyznaczenie obwodowej trasy rowerowej przez miasto dzielnice: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Nowy Bytom - 3,4 km, </a:t>
                      </a:r>
                      <a:r>
                        <a:rPr lang="pl-PL" sz="800" b="1" dirty="0" err="1">
                          <a:latin typeface="Trebuchet MS"/>
                          <a:ea typeface="Calibri"/>
                          <a:cs typeface="Arial"/>
                        </a:rPr>
                        <a:t>Bykowina</a:t>
                      </a: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 - 1,9 km, Kochłowice - 2,9 km, Halemba - 6,6 km, Bielszowice - 2,7 km,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Czarny Las - 1,5 km,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Ruda - 4,7 km,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 err="1">
                          <a:latin typeface="Trebuchet MS"/>
                          <a:ea typeface="Calibri"/>
                          <a:cs typeface="Arial"/>
                        </a:rPr>
                        <a:t>Orzegów</a:t>
                      </a: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 - 1,1 km,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Godula - 1,8 km,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Chebzie - 1,5 km;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Budowa szlaku wzdłuż Potoku Bielszowickiego - 1,7 km,</a:t>
                      </a:r>
                      <a:endParaRPr lang="pl-PL" sz="9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1409" marR="41409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79512" y="1196752"/>
          <a:ext cx="5040560" cy="2629095"/>
        </p:xfrm>
        <a:graphic>
          <a:graphicData uri="http://schemas.openxmlformats.org/drawingml/2006/table">
            <a:tbl>
              <a:tblPr/>
              <a:tblGrid>
                <a:gridCol w="864096"/>
                <a:gridCol w="1224136"/>
                <a:gridCol w="936104"/>
                <a:gridCol w="1008112"/>
                <a:gridCol w="1008112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Rodzaj obiektu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Ilość w sztukach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Powierzchnia w m</a:t>
                      </a:r>
                      <a:r>
                        <a:rPr lang="pl-PL" sz="800" baseline="30000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 (dla dróg została podana powierzchnia jezdni w tys. m</a:t>
                      </a:r>
                      <a:r>
                        <a:rPr lang="pl-PL" sz="800" baseline="30000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)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31.12.2014 r.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31.12.2015 r.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31.12.2014 r.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31.12.2015 r.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Mosty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7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6</a:t>
                      </a:r>
                      <a:r>
                        <a:rPr lang="pl-PL" sz="800" baseline="30000">
                          <a:latin typeface="Trebuchet MS"/>
                          <a:ea typeface="Calibri"/>
                          <a:cs typeface="Arial"/>
                        </a:rPr>
                        <a:t>1)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887,50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940,26</a:t>
                      </a:r>
                      <a:r>
                        <a:rPr lang="pl-PL" sz="800" baseline="30000">
                          <a:latin typeface="Trebuchet MS"/>
                          <a:ea typeface="Calibri"/>
                          <a:cs typeface="Arial"/>
                        </a:rPr>
                        <a:t>1)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Wiadukty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15</a:t>
                      </a:r>
                      <a:r>
                        <a:rPr lang="pl-PL" sz="800" baseline="30000">
                          <a:latin typeface="Trebuchet MS"/>
                          <a:ea typeface="Calibri"/>
                          <a:cs typeface="Arial"/>
                        </a:rPr>
                        <a:t>2)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15</a:t>
                      </a:r>
                      <a:r>
                        <a:rPr lang="pl-PL" sz="800" baseline="30000">
                          <a:latin typeface="Trebuchet MS"/>
                          <a:ea typeface="Calibri"/>
                          <a:cs typeface="Arial"/>
                        </a:rPr>
                        <a:t>2)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10 359,66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10 098,02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Kładki dla pieszych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3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3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144,28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144,28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Tunel dla pieszych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1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1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229,20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229,20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Drogi powiatowe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46 ulic w ciągu 33 dróg powiatowych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46 ulic w ciągu 33 dróg powiatowych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795,148 tys. m</a:t>
                      </a:r>
                      <a:r>
                        <a:rPr lang="pl-PL" sz="800" baseline="30000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855,96 tys.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m</a:t>
                      </a:r>
                      <a:r>
                        <a:rPr lang="pl-PL" sz="800" baseline="30000" dirty="0" err="1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 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Drogi gminne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506 ulic w ciągu 505 dróg gminnych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506 ulic w ciągu 505 dróg gminnych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1 353,311 tys. m</a:t>
                      </a:r>
                      <a:r>
                        <a:rPr lang="pl-PL" sz="800" baseline="30000">
                          <a:latin typeface="Trebuchet MS"/>
                          <a:ea typeface="Calibri"/>
                          <a:cs typeface="Arial"/>
                        </a:rPr>
                        <a:t>2 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1 307,14 tys.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m</a:t>
                      </a:r>
                      <a:r>
                        <a:rPr lang="pl-PL" sz="800" baseline="30000" dirty="0" err="1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r>
                        <a:rPr lang="pl-PL" sz="800" baseline="30000" dirty="0">
                          <a:latin typeface="Trebuchet MS"/>
                          <a:ea typeface="Calibri"/>
                          <a:cs typeface="Arial"/>
                        </a:rPr>
                        <a:t> 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Drogi wojewódzkie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8 ulic w ciągu 2 dróg wojewódzkich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8 ulic w ciągu 2 dróg wojewódzkich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latin typeface="Trebuchet MS"/>
                          <a:ea typeface="Calibri"/>
                          <a:cs typeface="Arial"/>
                        </a:rPr>
                        <a:t>331,28 tys. m</a:t>
                      </a:r>
                      <a:r>
                        <a:rPr lang="pl-PL" sz="800" baseline="30000">
                          <a:latin typeface="Trebuchet MS"/>
                          <a:ea typeface="Calibri"/>
                          <a:cs typeface="Arial"/>
                        </a:rPr>
                        <a:t>2 </a:t>
                      </a:r>
                      <a:endParaRPr lang="pl-PL" sz="8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latin typeface="Trebuchet MS"/>
                          <a:ea typeface="Calibri"/>
                          <a:cs typeface="Arial"/>
                        </a:rPr>
                        <a:t>355,76 tys. </a:t>
                      </a:r>
                      <a:r>
                        <a:rPr lang="pl-PL" sz="800" dirty="0" err="1">
                          <a:latin typeface="Trebuchet MS"/>
                          <a:ea typeface="Calibri"/>
                          <a:cs typeface="Arial"/>
                        </a:rPr>
                        <a:t>m</a:t>
                      </a:r>
                      <a:r>
                        <a:rPr lang="pl-PL" sz="800" baseline="30000" dirty="0" err="1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r>
                        <a:rPr lang="pl-PL" sz="800" baseline="30000" dirty="0">
                          <a:latin typeface="Trebuchet MS"/>
                          <a:ea typeface="Calibri"/>
                          <a:cs typeface="Arial"/>
                        </a:rPr>
                        <a:t> </a:t>
                      </a:r>
                      <a:endParaRPr lang="pl-PL" sz="8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4355976" y="116632"/>
            <a:ext cx="4536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  </a:t>
            </a:r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 POTENCJAŁY I ZASOBY MIASTA</a:t>
            </a:r>
          </a:p>
          <a:p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</a:rPr>
              <a:t>Miasto o wysokim stopniu integracji przestrzennej,</a:t>
            </a:r>
            <a:br>
              <a:rPr lang="pl-PL" sz="10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</a:rPr>
              <a:t>z zachowanymi zasobami naturalnymi i rozwiniętą infrastrukturą techniczną.</a:t>
            </a:r>
          </a:p>
          <a:p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</a:rPr>
              <a:t>Wysoki stopień wykorzystania dziedzictwa kulturowego Miasta.</a:t>
            </a:r>
          </a:p>
          <a:p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</a:rPr>
              <a:t>Zwiększony potencjał rozwojowy mieszkańców Miasta.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179512" y="4077071"/>
          <a:ext cx="5040560" cy="2414873"/>
        </p:xfrm>
        <a:graphic>
          <a:graphicData uri="http://schemas.openxmlformats.org/drawingml/2006/table">
            <a:tbl>
              <a:tblPr/>
              <a:tblGrid>
                <a:gridCol w="2375505"/>
                <a:gridCol w="2665055"/>
              </a:tblGrid>
              <a:tr h="3886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2014         2015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76032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Liczba, długość i powierzchnia zlikwidowanych dróg gruntowych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846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2 szt</a:t>
                      </a: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. / </a:t>
                      </a: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0,322 km / 2497 </a:t>
                      </a:r>
                      <a:r>
                        <a:rPr lang="pl-PL" sz="800" b="1" dirty="0" err="1">
                          <a:latin typeface="Trebuchet MS"/>
                          <a:ea typeface="Calibri"/>
                          <a:cs typeface="Arial"/>
                        </a:rPr>
                        <a:t>m</a:t>
                      </a:r>
                      <a:r>
                        <a:rPr lang="pl-PL" sz="800" b="1" baseline="30000" dirty="0" err="1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4 szt</a:t>
                      </a: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. /</a:t>
                      </a: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0,977 km/7883 </a:t>
                      </a:r>
                      <a:r>
                        <a:rPr lang="pl-PL" sz="800" b="1" dirty="0" err="1">
                          <a:latin typeface="Trebuchet MS"/>
                          <a:ea typeface="Calibri"/>
                          <a:cs typeface="Arial"/>
                        </a:rPr>
                        <a:t>m</a:t>
                      </a:r>
                      <a:r>
                        <a:rPr lang="pl-PL" sz="800" b="1" baseline="30000" dirty="0" err="1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31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Lokalizacja zlikwidowanych dróg gruntowych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5225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ul. Jaśminów</a:t>
                      </a: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, ul</a:t>
                      </a: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. Wysoka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Utwardzenie nawierzchni terenu przy </a:t>
                      </a:r>
                      <a:r>
                        <a:rPr lang="pl-PL" sz="800" b="1" dirty="0" err="1">
                          <a:latin typeface="Trebuchet MS"/>
                          <a:ea typeface="Calibri"/>
                          <a:cs typeface="Arial"/>
                        </a:rPr>
                        <a:t>ul.Joliot-Curie</a:t>
                      </a: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 3  </a:t>
                      </a: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(</a:t>
                      </a: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112 158 zł)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ul. Przemysłowa, Dobrej Nadziei, Jagiełły, Dojazdowa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4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Powierzchnia wyremontowanych, przebudowanych, wybudowanych chodników w m</a:t>
                      </a:r>
                      <a:r>
                        <a:rPr lang="pl-PL" sz="800" b="1" baseline="30000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760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10 065,26 m</a:t>
                      </a:r>
                      <a:r>
                        <a:rPr lang="pl-PL" sz="800" b="1" baseline="30000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18 691,28 m</a:t>
                      </a:r>
                      <a:r>
                        <a:rPr lang="pl-PL" sz="800" b="1" baseline="30000">
                          <a:latin typeface="Trebuchet MS"/>
                          <a:ea typeface="Calibri"/>
                          <a:cs typeface="Arial"/>
                        </a:rPr>
                        <a:t>2</a:t>
                      </a: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/ 180 mb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07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Ilość nowych miejsc postojowych dla samochodów w szt. i garaży /ilość(nowych/zmodernizowanych) miejsc postojowych dla samochodów w szt./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521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109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122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2134" marR="321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POTENCJAŁY I ZASOBY MIASTA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Miasto o wysokim stopniu integracji przestrzennej,</a:t>
            </a:r>
            <a:b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 zachowanymi zasobami naturalnymi i rozwiniętą infrastrukturą techniczną.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Wysoki stopień wykorzystania dziedzictwa kulturowego Miasta.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Zwiększony potencjał rozwojowy mieszkańców Miasta.</a:t>
            </a:r>
          </a:p>
        </p:txBody>
      </p:sp>
      <p:sp>
        <p:nvSpPr>
          <p:cNvPr id="5" name="Prostokąt 4"/>
          <p:cNvSpPr/>
          <p:nvPr/>
        </p:nvSpPr>
        <p:spPr>
          <a:xfrm>
            <a:off x="251520" y="1052736"/>
            <a:ext cx="34903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REWITALIZACJA:</a:t>
            </a:r>
          </a:p>
          <a:p>
            <a:r>
              <a:rPr lang="pl-PL" sz="1400" b="1" dirty="0" smtClean="0"/>
              <a:t>dzielnic, terenów poprzemysłowych, parków</a:t>
            </a:r>
            <a:endParaRPr lang="pl-PL" sz="1400" dirty="0" smtClean="0"/>
          </a:p>
        </p:txBody>
      </p:sp>
      <p:pic>
        <p:nvPicPr>
          <p:cNvPr id="37891" name="Picture 3" descr="\\533-88-10\wspolne_aga\061.1_STRATEGIA\drugie_sprawozdanie_za_2015\sprawozdanie_za_2015_zapasowei inne\druga_prezentacja\ksiazka_miasto_3_okladka_przod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3017410" cy="3558084"/>
          </a:xfrm>
          <a:prstGeom prst="rect">
            <a:avLst/>
          </a:prstGeom>
          <a:noFill/>
        </p:spPr>
      </p:pic>
      <p:pic>
        <p:nvPicPr>
          <p:cNvPr id="9" name="Obraz 8" descr="C:\Users\pholona\Documents\2016\0008_2016\ilustracje_2015_sprawozdanie\haldy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44208" y="1988840"/>
            <a:ext cx="2513008" cy="298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C:\Users\pholona\Documents\2016\0008_2016\ilustracje_2015_sprawozdanie\kozio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47864" y="4149080"/>
            <a:ext cx="3265546" cy="219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ole tekstowe 10"/>
          <p:cNvSpPr txBox="1"/>
          <p:nvPr/>
        </p:nvSpPr>
        <p:spPr>
          <a:xfrm>
            <a:off x="3275856" y="2060848"/>
            <a:ext cx="293541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b="1" dirty="0" smtClean="0"/>
              <a:t>Rewitalizacja Parku </a:t>
            </a:r>
            <a:r>
              <a:rPr lang="pl-PL" sz="1100" b="1" dirty="0" err="1" smtClean="0"/>
              <a:t>Kozioła</a:t>
            </a:r>
            <a:r>
              <a:rPr lang="pl-PL" sz="1100" b="1" dirty="0" smtClean="0"/>
              <a:t>  </a:t>
            </a:r>
            <a:endParaRPr lang="pl-PL" sz="1100" dirty="0" smtClean="0"/>
          </a:p>
          <a:p>
            <a:r>
              <a:rPr lang="pl-PL" sz="1100" dirty="0" smtClean="0"/>
              <a:t>- zagospodarowanie terenu </a:t>
            </a:r>
          </a:p>
          <a:p>
            <a:pPr>
              <a:buFontTx/>
              <a:buChar char="-"/>
            </a:pPr>
            <a:r>
              <a:rPr lang="pl-PL" sz="1100" dirty="0" smtClean="0"/>
              <a:t>wymiana nawierzchni alejek i placu </a:t>
            </a:r>
          </a:p>
          <a:p>
            <a:pPr>
              <a:buFontTx/>
              <a:buChar char="-"/>
            </a:pPr>
            <a:r>
              <a:rPr lang="pl-PL" sz="1100" dirty="0" smtClean="0"/>
              <a:t>wraz wymianą ławek, koszy na śmieci,</a:t>
            </a:r>
          </a:p>
          <a:p>
            <a:r>
              <a:rPr lang="pl-PL" sz="1100" dirty="0" smtClean="0"/>
              <a:t>- sieć oświetlenia terenu parku,</a:t>
            </a:r>
          </a:p>
          <a:p>
            <a:r>
              <a:rPr lang="pl-PL" sz="1100" dirty="0" smtClean="0"/>
              <a:t>- zadaszenie sceny i remont muszli koncertowej,</a:t>
            </a:r>
          </a:p>
          <a:p>
            <a:r>
              <a:rPr lang="pl-PL" sz="1100" dirty="0" smtClean="0"/>
              <a:t>- budowa oczka wodnego,</a:t>
            </a:r>
          </a:p>
          <a:p>
            <a:r>
              <a:rPr lang="pl-PL" sz="1100" dirty="0" smtClean="0"/>
              <a:t>- wycinka drzew,</a:t>
            </a:r>
          </a:p>
          <a:p>
            <a:r>
              <a:rPr lang="pl-PL" sz="1100" dirty="0" smtClean="0"/>
              <a:t>- budowa placu zabaw.</a:t>
            </a:r>
          </a:p>
          <a:p>
            <a:r>
              <a:rPr lang="pl-PL" sz="1100" dirty="0" smtClean="0"/>
              <a:t>- budowa pawilonu gastronomicznego,</a:t>
            </a:r>
          </a:p>
          <a:p>
            <a:r>
              <a:rPr lang="pl-PL" sz="1100" dirty="0" smtClean="0"/>
              <a:t>- budowa przyłącza </a:t>
            </a:r>
            <a:r>
              <a:rPr lang="pl-PL" sz="1100" dirty="0" err="1" smtClean="0"/>
              <a:t>wodno-kanalizacyjneg</a:t>
            </a:r>
            <a:endParaRPr lang="pl-PL" sz="1100" dirty="0" smtClean="0"/>
          </a:p>
          <a:p>
            <a:r>
              <a:rPr lang="pl-PL" sz="1100" dirty="0" smtClean="0"/>
              <a:t>- zasadzono drzewa.</a:t>
            </a:r>
            <a:endParaRPr lang="pl-PL" sz="1100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6732240" y="5085184"/>
            <a:ext cx="23246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b="1" dirty="0" smtClean="0"/>
              <a:t>Inwentaryzacja zwałowisk w mieście</a:t>
            </a:r>
            <a:endParaRPr lang="pl-PL" sz="1100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POTENCJAŁY I ZASOBY MIASTA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Miasto o wysokim stopniu integracji przestrzennej,</a:t>
            </a:r>
            <a:b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 zachowanymi zasobami naturalnymi i rozwiniętą infrastrukturą techniczną.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Wysoki stopień wykorzystania dziedzictwa kulturowego Miasta.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Zwiększony potencjał rozwojowy mieszkańców Miasta.</a:t>
            </a:r>
          </a:p>
        </p:txBody>
      </p:sp>
      <p:sp>
        <p:nvSpPr>
          <p:cNvPr id="5" name="Prostokąt 4"/>
          <p:cNvSpPr/>
          <p:nvPr/>
        </p:nvSpPr>
        <p:spPr>
          <a:xfrm>
            <a:off x="251520" y="1052736"/>
            <a:ext cx="31718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INFRASTRUKTURA SPOŁECZNA:</a:t>
            </a:r>
          </a:p>
          <a:p>
            <a:r>
              <a:rPr lang="pl-PL" sz="1400" b="1" dirty="0" smtClean="0"/>
              <a:t>rozbudowa, termomodernizacja</a:t>
            </a:r>
            <a:endParaRPr lang="pl-PL" sz="1400" dirty="0" smtClean="0"/>
          </a:p>
        </p:txBody>
      </p:sp>
      <p:pic>
        <p:nvPicPr>
          <p:cNvPr id="6" name="Obraz 5" descr="C:\Users\pholona\Documents\2016\0008_2016\ilustracje_2015_sprawozdanie\muzyczn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1772816"/>
            <a:ext cx="3807903" cy="254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C:\Users\pholona\Documents\2016\0008_2016\ilustracje_2015_sprawozdanie\mp7_ppp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99992" y="1844824"/>
            <a:ext cx="3569850" cy="244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C:\Users\pholona\Documents\2016\0008_2016\ilustracje_2015_sprawozdanie\sp_3_termo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5536" y="4725144"/>
            <a:ext cx="2023112" cy="1347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e tekstowe 8"/>
          <p:cNvSpPr txBox="1"/>
          <p:nvPr/>
        </p:nvSpPr>
        <p:spPr>
          <a:xfrm>
            <a:off x="6516216" y="1844824"/>
            <a:ext cx="1556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rgbClr val="FF0000"/>
                </a:solidFill>
              </a:rPr>
              <a:t>Przedszkole nr 7</a:t>
            </a:r>
            <a:endParaRPr lang="pl-PL" sz="16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79512" y="6093296"/>
            <a:ext cx="22363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rgbClr val="FF0000"/>
                </a:solidFill>
              </a:rPr>
              <a:t>Szkoła Podstawowa nr 3</a:t>
            </a:r>
            <a:endParaRPr lang="pl-PL" sz="16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2627784" y="4581128"/>
            <a:ext cx="5594801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 smtClean="0"/>
              <a:t>Kompleksowa termomodernizacja wraz z zarządzaniem energią w formule </a:t>
            </a:r>
            <a:r>
              <a:rPr lang="pl-PL" sz="1000" b="1" dirty="0" err="1" smtClean="0"/>
              <a:t>PPP</a:t>
            </a:r>
            <a:r>
              <a:rPr lang="pl-PL" sz="1000" b="1" dirty="0" smtClean="0"/>
              <a:t>  </a:t>
            </a:r>
          </a:p>
          <a:p>
            <a:r>
              <a:rPr lang="pl-PL" sz="1000" b="1" dirty="0" smtClean="0"/>
              <a:t>W dniu 16 czerwca 2015 przekazano dokumentację budowlano-wykonawczą </a:t>
            </a:r>
          </a:p>
          <a:p>
            <a:r>
              <a:rPr lang="pl-PL" sz="1000" b="1" dirty="0" smtClean="0"/>
              <a:t>termomodernizacji siedmiu budynków placówek oświatowych w ramach </a:t>
            </a:r>
            <a:r>
              <a:rPr lang="pl-PL" sz="1000" b="1" dirty="0" err="1" smtClean="0"/>
              <a:t>PPP</a:t>
            </a:r>
            <a:r>
              <a:rPr lang="pl-PL" sz="1000" b="1" dirty="0" smtClean="0"/>
              <a:t>. </a:t>
            </a:r>
          </a:p>
          <a:p>
            <a:r>
              <a:rPr lang="pl-PL" sz="1000" b="1" dirty="0" smtClean="0"/>
              <a:t>Termomodernizacja i monitoring zużycia energii zostały wykonane w: gimnazjum nr 2 przy ul. </a:t>
            </a:r>
            <a:r>
              <a:rPr lang="pl-PL" sz="1000" b="1" dirty="0" err="1" smtClean="0"/>
              <a:t>Sprusa</a:t>
            </a:r>
            <a:r>
              <a:rPr lang="pl-PL" sz="1000" b="1" dirty="0" smtClean="0"/>
              <a:t>, </a:t>
            </a:r>
          </a:p>
          <a:p>
            <a:r>
              <a:rPr lang="pl-PL" sz="1000" b="1" dirty="0" smtClean="0"/>
              <a:t>przedszkolu nr 42 przy ul. Brzozowej, przedszkolu nr 40 przy ul. Norwida, </a:t>
            </a:r>
          </a:p>
          <a:p>
            <a:r>
              <a:rPr lang="pl-PL" sz="1000" b="1" dirty="0" smtClean="0"/>
              <a:t>przedszkolu nr 38 przy ul. Astrów, przedszkolu nr 32 przy ul. </a:t>
            </a:r>
            <a:r>
              <a:rPr lang="pl-PL" sz="1000" b="1" dirty="0" err="1" smtClean="0"/>
              <a:t>Tunkla</a:t>
            </a:r>
            <a:r>
              <a:rPr lang="pl-PL" sz="1000" b="1" dirty="0" smtClean="0"/>
              <a:t>,</a:t>
            </a:r>
          </a:p>
          <a:p>
            <a:r>
              <a:rPr lang="pl-PL" sz="1000" b="1" dirty="0" smtClean="0"/>
              <a:t>przedszkolu nr 9 przy ul. Modrzejewskiej i przedszkolu nr 7 przy ul. Wolności. </a:t>
            </a:r>
          </a:p>
          <a:p>
            <a:r>
              <a:rPr lang="pl-PL" sz="1000" b="1" dirty="0" smtClean="0"/>
              <a:t>Urządzenia monitorujące procesy grzewcze zainstalowane zostaną także w: </a:t>
            </a:r>
          </a:p>
          <a:p>
            <a:r>
              <a:rPr lang="pl-PL" sz="1000" b="1" dirty="0" smtClean="0"/>
              <a:t>przedszkolu nr 47 przy ul. Szramka, szkole podstawowej nr 15 przy ul. Energetyków, </a:t>
            </a:r>
          </a:p>
          <a:p>
            <a:r>
              <a:rPr lang="pl-PL" sz="1000" b="1" dirty="0" smtClean="0"/>
              <a:t>zespole szkół ogólnokształcących nr 2 przy ul. Jankowskiego, gimnazjum nr 5 przy ul. Bytomskiej</a:t>
            </a:r>
          </a:p>
          <a:p>
            <a:r>
              <a:rPr lang="pl-PL" sz="1000" b="1" dirty="0" smtClean="0"/>
              <a:t> oraz zespole szkół </a:t>
            </a:r>
            <a:r>
              <a:rPr lang="pl-PL" sz="1000" b="1" dirty="0" err="1" smtClean="0"/>
              <a:t>ponadgimnazjalnych</a:t>
            </a:r>
            <a:r>
              <a:rPr lang="pl-PL" sz="1000" b="1" dirty="0" smtClean="0"/>
              <a:t> nr 2 przy ul. Glinianej</a:t>
            </a:r>
            <a:endParaRPr lang="pl-PL" sz="1000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POTENCJAŁY I ZASOBY MIASTA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Miasto o wysokim stopniu integracji przestrzennej,</a:t>
            </a:r>
            <a:b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 zachowanymi zasobami naturalnymi i rozwiniętą infrastrukturą techniczną.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Wysoki stopień wykorzystania dziedzictwa kulturowego Miasta.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Zwiększony potencjał rozwojowy mieszkańców Miasta.</a:t>
            </a:r>
          </a:p>
        </p:txBody>
      </p:sp>
      <p:sp>
        <p:nvSpPr>
          <p:cNvPr id="5" name="Prostokąt 4"/>
          <p:cNvSpPr/>
          <p:nvPr/>
        </p:nvSpPr>
        <p:spPr>
          <a:xfrm>
            <a:off x="251520" y="1052736"/>
            <a:ext cx="3171830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INFRASTRUKTURA SPOŁECZNA:</a:t>
            </a:r>
          </a:p>
          <a:p>
            <a:r>
              <a:rPr lang="pl-PL" sz="1400" b="1" dirty="0" smtClean="0"/>
              <a:t>rozbudowa, modernizacja, </a:t>
            </a:r>
          </a:p>
          <a:p>
            <a:r>
              <a:rPr lang="pl-PL" sz="1400" b="1" dirty="0" smtClean="0"/>
              <a:t>utrzymanie w dobrym stanie</a:t>
            </a:r>
            <a:endParaRPr lang="pl-PL" sz="1400" dirty="0" smtClean="0"/>
          </a:p>
        </p:txBody>
      </p:sp>
      <p:pic>
        <p:nvPicPr>
          <p:cNvPr id="2050" name="Picture 2" descr="\\533-88-10\wspolne_aga\061.1_STRATEGIA\drugie_sprawozdanie_za_2015\sprawozdanie_za_2015_zapasowei inne\druga_prezentacja\spoleczn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 flipH="1">
            <a:off x="2224821" y="879635"/>
            <a:ext cx="4528762" cy="6459140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1187624" y="2276872"/>
            <a:ext cx="7232108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/>
              <a:t>Przykłady:</a:t>
            </a:r>
          </a:p>
          <a:p>
            <a:r>
              <a:rPr lang="pl-PL" sz="1600" b="1" dirty="0" smtClean="0"/>
              <a:t>Rewitalizacja  ośrodka sportowo-rekreacyjnego </a:t>
            </a:r>
            <a:r>
              <a:rPr lang="pl-PL" sz="1600" b="1" dirty="0" err="1" smtClean="0"/>
              <a:t>Burloch</a:t>
            </a:r>
            <a:r>
              <a:rPr lang="pl-PL" sz="1600" b="1" dirty="0" smtClean="0"/>
              <a:t> </a:t>
            </a:r>
          </a:p>
          <a:p>
            <a:r>
              <a:rPr lang="pl-PL" sz="1600" b="1" dirty="0" smtClean="0"/>
              <a:t>Budowa Strefy Aktywności Rodzinnej – </a:t>
            </a:r>
            <a:r>
              <a:rPr lang="pl-PL" sz="1600" b="1" dirty="0" err="1" smtClean="0"/>
              <a:t>Bykowina</a:t>
            </a:r>
            <a:endParaRPr lang="pl-PL" sz="1600" b="1" dirty="0" smtClean="0"/>
          </a:p>
          <a:p>
            <a:r>
              <a:rPr lang="pl-PL" sz="1600" b="1" dirty="0" smtClean="0"/>
              <a:t>Modernizacja letniego basenu kąpielowego przy ul. Ratowników 2</a:t>
            </a:r>
          </a:p>
          <a:p>
            <a:r>
              <a:rPr lang="pl-PL" sz="1600" b="1" dirty="0" smtClean="0"/>
              <a:t>Rewitalizacja Parku </a:t>
            </a:r>
            <a:r>
              <a:rPr lang="pl-PL" sz="1600" b="1" dirty="0" err="1" smtClean="0"/>
              <a:t>Kozioła</a:t>
            </a:r>
            <a:endParaRPr lang="pl-PL" sz="1600" b="1" dirty="0" smtClean="0"/>
          </a:p>
          <a:p>
            <a:r>
              <a:rPr lang="pl-PL" sz="1600" b="1" dirty="0" smtClean="0"/>
              <a:t>Kompleksowa termomodernizacja wraz z zarządzaniem energią w formule </a:t>
            </a:r>
            <a:r>
              <a:rPr lang="pl-PL" sz="1600" b="1" dirty="0" err="1" smtClean="0"/>
              <a:t>PPP</a:t>
            </a:r>
            <a:endParaRPr lang="pl-PL" sz="1600" b="1" dirty="0" smtClean="0"/>
          </a:p>
          <a:p>
            <a:r>
              <a:rPr lang="pl-PL" sz="1600" b="1" dirty="0" smtClean="0"/>
              <a:t>Przebudowa i modernizacja części budynku </a:t>
            </a:r>
            <a:r>
              <a:rPr lang="pl-PL" sz="1600" b="1" dirty="0" err="1" smtClean="0"/>
              <a:t>2B</a:t>
            </a:r>
            <a:r>
              <a:rPr lang="pl-PL" sz="1600" b="1" dirty="0" smtClean="0"/>
              <a:t> Domu Pomocy Społecznej "SENIOR„</a:t>
            </a:r>
          </a:p>
          <a:p>
            <a:r>
              <a:rPr lang="pl-PL" sz="1600" b="1" dirty="0" smtClean="0"/>
              <a:t>Place zabaw</a:t>
            </a:r>
          </a:p>
          <a:p>
            <a:r>
              <a:rPr lang="pl-PL" sz="1600" b="1" dirty="0" err="1" smtClean="0"/>
              <a:t>Pumptrack</a:t>
            </a:r>
            <a:r>
              <a:rPr lang="pl-PL" sz="1600" b="1" dirty="0" smtClean="0"/>
              <a:t> w Parku Strzelnica</a:t>
            </a:r>
          </a:p>
          <a:p>
            <a:r>
              <a:rPr lang="pl-PL" sz="1600" b="1" dirty="0" err="1" smtClean="0"/>
              <a:t>MOSiR</a:t>
            </a:r>
            <a:r>
              <a:rPr lang="pl-PL" sz="1600" b="1" dirty="0" smtClean="0"/>
              <a:t>: Elektroniczny system obsługi klienta na basenie krytym</a:t>
            </a:r>
          </a:p>
          <a:p>
            <a:r>
              <a:rPr lang="pl-PL" sz="1600" b="1" dirty="0" smtClean="0"/>
              <a:t>Utworzenie Strefy Aktywności Ruchowej przy ul. Mickiewicza 15 </a:t>
            </a:r>
          </a:p>
          <a:p>
            <a:r>
              <a:rPr lang="pl-PL" sz="1600" b="1" dirty="0" smtClean="0"/>
              <a:t>Termomodernizacja budynku Filii nr 21 MBP</a:t>
            </a:r>
          </a:p>
          <a:p>
            <a:r>
              <a:rPr lang="pl-PL" sz="1600" b="1" dirty="0" smtClean="0"/>
              <a:t>Wymiana parkietu w hali sportowej przy ul. Gen. Hallera 14  </a:t>
            </a:r>
            <a:endParaRPr lang="pl-PL" sz="1600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355976" y="116632"/>
            <a:ext cx="45365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POTENCJAŁY I ZASOBY MIASTA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Miasto o wysokim stopniu integracji przestrzennej,</a:t>
            </a:r>
            <a:b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 zachowanymi zasobami naturalnymi i rozwiniętą infrastrukturą techniczną.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Wysoki stopień wykorzystania dziedzictwa kulturowego Miasta.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Zwiększony potencjał rozwojowy mieszkańców Miasta.</a:t>
            </a:r>
          </a:p>
        </p:txBody>
      </p:sp>
      <p:sp>
        <p:nvSpPr>
          <p:cNvPr id="3" name="Prostokąt 2"/>
          <p:cNvSpPr/>
          <p:nvPr/>
        </p:nvSpPr>
        <p:spPr>
          <a:xfrm>
            <a:off x="251520" y="1052736"/>
            <a:ext cx="3490571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EKOLOGIA</a:t>
            </a:r>
          </a:p>
          <a:p>
            <a:r>
              <a:rPr lang="pl-PL" sz="1400" b="1" dirty="0" smtClean="0"/>
              <a:t>tereny zielone, ochrona powietrza,</a:t>
            </a:r>
          </a:p>
          <a:p>
            <a:r>
              <a:rPr lang="pl-PL" sz="1400" b="1" dirty="0" smtClean="0"/>
              <a:t>gospodarka odpadami, oczyszczanie ścieków</a:t>
            </a:r>
            <a:endParaRPr lang="pl-PL" sz="1400" dirty="0" smtClean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51520" y="2060848"/>
          <a:ext cx="4375955" cy="3455276"/>
        </p:xfrm>
        <a:graphic>
          <a:graphicData uri="http://schemas.openxmlformats.org/drawingml/2006/table">
            <a:tbl>
              <a:tblPr/>
              <a:tblGrid>
                <a:gridCol w="2065947"/>
                <a:gridCol w="1750477"/>
                <a:gridCol w="559531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900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Times New Roman"/>
                        </a:rPr>
                        <a:t>2014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Times New Roman"/>
                        </a:rPr>
                        <a:t>2015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25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%  powierzchni terenów leśnych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19,7 %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Times New Roman"/>
                        </a:rPr>
                        <a:t>19,7%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2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powierzchnia miejskich terenów i parków i zieleńców, miejskie tereny zielone w utrzymaniu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119 ha terenów zieleni + 68 ha zieleni przydrożnej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183,9 ha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6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zlikwidowanych palenisk starego typu na ekologiczne w ramach miejskich programów ograniczania niskiej emisji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50 szt.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63 szt.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84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Ilość ustanowionych form ochrony przyrody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Ustanowiono 1 pomnik przyrody - drzewo gatunku dąb szypułkowy o obwodzie 280 cm. znajdujący się w rejonie ul. Wiktora Bujoczka (działka 1683/108).</a:t>
                      </a:r>
                      <a:br>
                        <a:rPr lang="pl-PL" sz="900"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Wszystkich do końca 2014 r. 12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12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2434" marR="4243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913" name="Picture 1" descr="\\533-88-10\wspolne_aga\061.1_STRATEGIA\drugie_sprawozdanie_za_2015\sprawozdanie_za_2015_zapasowei inne\druga_prezentacja\pone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916832"/>
            <a:ext cx="3025898" cy="407534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C:\Users\pholona\Documents\2016\0008_2016\ilustracje_2015_sprawozdanie\dziki_ulotka.bmp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1124744"/>
            <a:ext cx="2291370" cy="3349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059832" y="1268760"/>
          <a:ext cx="5760640" cy="4941716"/>
        </p:xfrm>
        <a:graphic>
          <a:graphicData uri="http://schemas.openxmlformats.org/drawingml/2006/table">
            <a:tbl>
              <a:tblPr/>
              <a:tblGrid>
                <a:gridCol w="2708725"/>
                <a:gridCol w="1354362"/>
                <a:gridCol w="1697553"/>
              </a:tblGrid>
              <a:tr h="1425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800" b="1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23571" marR="2357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1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GOSPODARKA ODPADAMI Kwota przeznaczona na realizację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17 042 965,86 zł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15 072 775,72 zł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1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liczba ton zebranych odpadów stałych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52.017,39 Mg</a:t>
                      </a:r>
                      <a:endParaRPr lang="pl-PL" sz="800" b="1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52.329,55 Mg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02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osiągnięty poziom recyklingu, przygotowanie do ponownego użycia następujących frakcji odpadów komunalnych: papieru, metali, tworzyw sztucznych i szkła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14,52%</a:t>
                      </a:r>
                      <a:endParaRPr lang="pl-PL" sz="800" b="1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16,36%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02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osiągnięty poziom recyklingu, przygotowanie do ponownego użycia i odzysku innymi metodami innych niż niebezpieczne odpadów budowlanych i rozbiórkowych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 smtClean="0">
                          <a:latin typeface="Trebuchet MS"/>
                          <a:ea typeface="Calibri"/>
                          <a:cs typeface="Arial"/>
                        </a:rPr>
                        <a:t>100%</a:t>
                      </a:r>
                      <a:endParaRPr lang="pl-PL" sz="800" b="1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99,85%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62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osiągnięty poziom ograniczenia masy odpadów komunalnych ulegających biodegradacji kierowanych do składowania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smtClean="0">
                          <a:latin typeface="Trebuchet MS"/>
                          <a:ea typeface="Calibri"/>
                          <a:cs typeface="Arial"/>
                        </a:rPr>
                        <a:t>0%</a:t>
                      </a:r>
                      <a:endParaRPr lang="pl-PL" sz="800" b="1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0,75%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21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Ilość posegregowanych odpadów, odebranych i zebranych z terenu miasta: papier i tektura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663,1 Mg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802,04 Mg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21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Ilość posegregowanych odpadów, odebranych i zebranych z terenu miasta: tworzywa sztuczne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817,9 Mg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879,20 Mg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21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Ilość posegregowanych odpadów, odebranych i zebranych z terenu miasta: szkło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1101,1 Mg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1248,56 Mg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62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Ilość posegregowanych odpadów, odebranych i zebranych z terenu miasta: sprzęt elektryczny i elektroniczny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9,3 Mg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10,64 Mg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21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Ilość posegregowanych, odebranych i zebranych z terenu miasta odpadów: baterie i akumulatory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0,002 Mg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1,1 Mg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1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liczba pojemników do segregacji odpadów na terenie Miasta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>
                          <a:latin typeface="Trebuchet MS"/>
                          <a:ea typeface="Calibri"/>
                          <a:cs typeface="Arial"/>
                        </a:rPr>
                        <a:t>2130 szt.</a:t>
                      </a:r>
                      <a:endParaRPr lang="pl-PL" sz="800" b="1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latin typeface="Trebuchet MS"/>
                          <a:ea typeface="Calibri"/>
                          <a:cs typeface="Arial"/>
                        </a:rPr>
                        <a:t>2200</a:t>
                      </a:r>
                      <a:endParaRPr lang="pl-PL" sz="800" b="1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23571" marR="23571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251520" y="4581128"/>
            <a:ext cx="282596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smtClean="0"/>
              <a:t>Program Edukacyjne:</a:t>
            </a:r>
          </a:p>
          <a:p>
            <a:r>
              <a:rPr lang="pl-PL" sz="1200" dirty="0" smtClean="0"/>
              <a:t>- Zielone Przedszkole</a:t>
            </a:r>
          </a:p>
          <a:p>
            <a:r>
              <a:rPr lang="pl-PL" sz="1200" dirty="0" smtClean="0"/>
              <a:t>- Mamo, Tato, Wolę Wodę</a:t>
            </a:r>
          </a:p>
          <a:p>
            <a:r>
              <a:rPr lang="pl-PL" sz="1200" dirty="0" smtClean="0"/>
              <a:t>- Program - Żywienie na Wagę Zdrowia</a:t>
            </a:r>
          </a:p>
          <a:p>
            <a:r>
              <a:rPr lang="pl-PL" sz="1200" dirty="0" smtClean="0"/>
              <a:t>- Konkurs Plastyczny - Ekologiczny Karmnik</a:t>
            </a:r>
          </a:p>
          <a:p>
            <a:r>
              <a:rPr lang="pl-PL" sz="1200" dirty="0" smtClean="0"/>
              <a:t>- Program Zbieraj Kartridże, Ratuj Konie</a:t>
            </a:r>
          </a:p>
          <a:p>
            <a:r>
              <a:rPr lang="pl-PL" sz="1200" dirty="0" smtClean="0"/>
              <a:t>- Program Święto Drzewa</a:t>
            </a:r>
          </a:p>
          <a:p>
            <a:pPr>
              <a:buFontTx/>
              <a:buChar char="-"/>
            </a:pPr>
            <a:r>
              <a:rPr lang="pl-PL" sz="1200" dirty="0" smtClean="0"/>
              <a:t> Akcje Ekologiczne: Sprzątanie Świata, </a:t>
            </a:r>
          </a:p>
          <a:p>
            <a:pPr>
              <a:buFontTx/>
              <a:buChar char="-"/>
            </a:pPr>
            <a:r>
              <a:rPr lang="pl-PL" sz="1200" dirty="0" smtClean="0"/>
              <a:t> Kocham Recykling,</a:t>
            </a:r>
          </a:p>
          <a:p>
            <a:r>
              <a:rPr lang="pl-PL" sz="1200" dirty="0" smtClean="0"/>
              <a:t>-Pomaganie przez Odkręcanie.</a:t>
            </a:r>
          </a:p>
          <a:p>
            <a:endParaRPr lang="pl-PL" sz="12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467544" y="2204864"/>
            <a:ext cx="2231124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l-PL" sz="1200" dirty="0" smtClean="0"/>
              <a:t>Przygotowano specjalną </a:t>
            </a:r>
          </a:p>
          <a:p>
            <a:pPr algn="ctr"/>
            <a:r>
              <a:rPr lang="pl-PL" sz="1200" dirty="0" smtClean="0"/>
              <a:t>akcję edukacyjną, </a:t>
            </a:r>
          </a:p>
          <a:p>
            <a:pPr algn="ctr"/>
            <a:r>
              <a:rPr lang="pl-PL" sz="1200" dirty="0" smtClean="0"/>
              <a:t>która ma przyczynić się</a:t>
            </a:r>
          </a:p>
          <a:p>
            <a:pPr algn="ctr"/>
            <a:r>
              <a:rPr lang="pl-PL" sz="1200" dirty="0" smtClean="0"/>
              <a:t>do wyeliminowania </a:t>
            </a:r>
          </a:p>
          <a:p>
            <a:pPr algn="ctr"/>
            <a:r>
              <a:rPr lang="pl-PL" sz="1200" dirty="0" smtClean="0"/>
              <a:t>dzików z terenów zamieszkanych</a:t>
            </a:r>
            <a:endParaRPr lang="pl-PL" sz="12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4355976" y="116632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POTENCJAŁY I ZASOBY MIASTA</a:t>
            </a:r>
          </a:p>
          <a:p>
            <a:r>
              <a:rPr lang="pl-PL" sz="1050" b="1" dirty="0" smtClean="0">
                <a:solidFill>
                  <a:schemeClr val="bg1">
                    <a:lumMod val="50000"/>
                  </a:schemeClr>
                </a:solidFill>
              </a:rPr>
              <a:t>Miasto o wysokim stopniu integracji przestrzennej,</a:t>
            </a:r>
            <a:br>
              <a:rPr lang="pl-PL" sz="105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1050" b="1" dirty="0" smtClean="0">
                <a:solidFill>
                  <a:schemeClr val="bg1">
                    <a:lumMod val="50000"/>
                  </a:schemeClr>
                </a:solidFill>
              </a:rPr>
              <a:t>z zachowanymi zasobami naturalnymi i rozwiniętą infrastrukturą techniczną.</a:t>
            </a:r>
          </a:p>
          <a:p>
            <a:r>
              <a:rPr lang="pl-PL" sz="1050" b="1" dirty="0" smtClean="0">
                <a:solidFill>
                  <a:schemeClr val="bg1">
                    <a:lumMod val="50000"/>
                  </a:schemeClr>
                </a:solidFill>
              </a:rPr>
              <a:t>Wysoki stopień wykorzystania dziedzictwa kulturowego Miasta.</a:t>
            </a:r>
          </a:p>
          <a:p>
            <a:r>
              <a:rPr lang="pl-PL" sz="1050" b="1" dirty="0" smtClean="0">
                <a:solidFill>
                  <a:schemeClr val="bg1">
                    <a:lumMod val="50000"/>
                  </a:schemeClr>
                </a:solidFill>
              </a:rPr>
              <a:t>Zwiększony potencjał rozwojowy mieszkańców Miasta.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POTENCJAŁY I ZASOBY MIASTA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Miasto o wysokim stopniu integracji przestrzennej,</a:t>
            </a:r>
            <a:b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 zachowanymi zasobami naturalnymi i rozwiniętą infrastrukturą techniczną.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Wysoki stopień wykorzystania dziedzictwa kulturowego Miasta.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Zwiększony potencjał rozwojowy mieszkańców Miasta.</a:t>
            </a:r>
          </a:p>
        </p:txBody>
      </p:sp>
      <p:sp>
        <p:nvSpPr>
          <p:cNvPr id="5" name="Prostokąt 4"/>
          <p:cNvSpPr/>
          <p:nvPr/>
        </p:nvSpPr>
        <p:spPr>
          <a:xfrm>
            <a:off x="251520" y="1052736"/>
            <a:ext cx="207422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ZABYTKI</a:t>
            </a:r>
          </a:p>
          <a:p>
            <a:r>
              <a:rPr lang="pl-PL" sz="1400" b="1" dirty="0" smtClean="0"/>
              <a:t>ochrona, szlaki zabytków,</a:t>
            </a:r>
          </a:p>
          <a:p>
            <a:r>
              <a:rPr lang="pl-PL" sz="1400" b="1" dirty="0" smtClean="0"/>
              <a:t>i ochrona dziedzictwa</a:t>
            </a:r>
            <a:endParaRPr lang="pl-PL" sz="1400" dirty="0" smtClean="0"/>
          </a:p>
        </p:txBody>
      </p:sp>
      <p:pic>
        <p:nvPicPr>
          <p:cNvPr id="41986" name="Picture 2" descr="\\533-88-10\wspolne_aga\061.1_STRATEGIA\drugie_sprawozdanie_za_2015\sprawozdanie_za_2015_zapasowei inne\druga_prezentacja\zabytkami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314" y="1844824"/>
            <a:ext cx="2887622" cy="4224386"/>
          </a:xfrm>
          <a:prstGeom prst="rect">
            <a:avLst/>
          </a:prstGeom>
          <a:noFill/>
        </p:spPr>
      </p:pic>
      <p:pic>
        <p:nvPicPr>
          <p:cNvPr id="7" name="Obraz 6" descr="C:\Users\pholona\Documents\2016\0008_2016\ilustracje_2015_sprawozdanie\wirualna.bmp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95936" y="1988840"/>
            <a:ext cx="4347364" cy="424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POTENCJAŁY I ZASOBY MIASTA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Miasto o wysokim stopniu integracji przestrzennej,</a:t>
            </a:r>
            <a:b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 zachowanymi zasobami naturalnymi i rozwiniętą infrastrukturą techniczną.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Wysoki stopień wykorzystania dziedzictwa kulturowego Miasta.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Zwiększony potencjał rozwojowy mieszkańców Miasta.</a:t>
            </a:r>
          </a:p>
        </p:txBody>
      </p:sp>
      <p:sp>
        <p:nvSpPr>
          <p:cNvPr id="5" name="Prostokąt 4"/>
          <p:cNvSpPr/>
          <p:nvPr/>
        </p:nvSpPr>
        <p:spPr>
          <a:xfrm>
            <a:off x="251520" y="1052736"/>
            <a:ext cx="3222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POTENCJAŁ SPOŁECZNY MIASTA</a:t>
            </a:r>
          </a:p>
        </p:txBody>
      </p:sp>
      <p:pic>
        <p:nvPicPr>
          <p:cNvPr id="7" name="Obraz 6" descr="C:\Users\pholona\Documents\2016\0008_2016\ilustracje_2015_sprawozdanie\karta_3plus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300192" y="2204864"/>
            <a:ext cx="2591906" cy="3239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683568" y="3140968"/>
          <a:ext cx="5449570" cy="3288159"/>
        </p:xfrm>
        <a:graphic>
          <a:graphicData uri="http://schemas.openxmlformats.org/drawingml/2006/table">
            <a:tbl>
              <a:tblPr/>
              <a:tblGrid>
                <a:gridCol w="2921000"/>
                <a:gridCol w="1264285"/>
                <a:gridCol w="1264285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900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 smtClean="0">
                          <a:latin typeface="Trebuchet MS"/>
                          <a:ea typeface="Calibri"/>
                          <a:cs typeface="Arial"/>
                        </a:rPr>
                        <a:t>                     2014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Ilość rodzin korzystających z programu "Rudzka Karta 3+"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rodzin: 557</a:t>
                      </a:r>
                      <a:br>
                        <a:rPr lang="pl-PL" sz="900"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wydanych kart: 2931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rodzin: 327</a:t>
                      </a:r>
                      <a:br>
                        <a:rPr lang="pl-PL" sz="900">
                          <a:latin typeface="Trebuchet MS"/>
                          <a:ea typeface="Calibri"/>
                          <a:cs typeface="Arial"/>
                        </a:rPr>
                      </a:b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wydanych kart: 1720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90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Razem: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Ilość rodzin: 884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wydanych kart:4651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Średnia liczba dzieci korzystających ze świetlicy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3 242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3391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oczekujących na miejsce w żłobkach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311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492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miejsc w żłobkach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153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154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Średnie miesięczne wydatki ogółem na 1 dziecko w placówkach oświatowych (miernik budżet zadaniowy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462,63 zł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594,36 zł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miejsc w przedszkolach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4 243 miejsc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4 306 miejsc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Liczba miejsc w przedszkolach -zgłoszone zapotrzebowanie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Trebuchet MS"/>
                          <a:ea typeface="Calibri"/>
                          <a:cs typeface="Arial"/>
                        </a:rPr>
                        <a:t>4 975 miejsc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4 042 miejsc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3010" name="Picture 2" descr="\\533-88-10\wspolne_aga\061.1_STRATEGIA\drugie_sprawozdanie_za_2015\sprawozdanie_za_2015_zapasowei inne\druga_prezentacja\ludno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12776"/>
            <a:ext cx="4117430" cy="20680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355976" y="116632"/>
            <a:ext cx="45365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GOSPODARKA I PROMOCJA MIASTA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Wyższy poziom rozwoju gospodarczego Rudy Śląskiej</a:t>
            </a:r>
          </a:p>
        </p:txBody>
      </p:sp>
      <p:sp>
        <p:nvSpPr>
          <p:cNvPr id="5" name="Prostokąt 4"/>
          <p:cNvSpPr/>
          <p:nvPr/>
        </p:nvSpPr>
        <p:spPr>
          <a:xfrm>
            <a:off x="251520" y="1052736"/>
            <a:ext cx="39825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GOSPODARKA </a:t>
            </a:r>
          </a:p>
          <a:p>
            <a:r>
              <a:rPr lang="pl-PL" sz="1400" b="1" dirty="0" smtClean="0"/>
              <a:t>rynek pracy, oferty inwestycyjne, przedsiębiorczość</a:t>
            </a:r>
            <a:endParaRPr lang="pl-PL" sz="1400" dirty="0" smtClean="0"/>
          </a:p>
        </p:txBody>
      </p:sp>
      <p:pic>
        <p:nvPicPr>
          <p:cNvPr id="7" name="Obraz 6" descr="C:\Users\pholona\Documents\2016\0008_2016\ilustracje_2015_sprawozdanie\6.2.2.bmp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836712"/>
            <a:ext cx="3210448" cy="496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C:\Users\pholona\Documents\2016\0008_2016\ilustracje_2015_sprawozdanie\dzialki_promocja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536" y="1844824"/>
            <a:ext cx="320103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e tekstowe 8"/>
          <p:cNvSpPr txBox="1"/>
          <p:nvPr/>
        </p:nvSpPr>
        <p:spPr>
          <a:xfrm>
            <a:off x="539552" y="5517232"/>
            <a:ext cx="4680520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1200" dirty="0" smtClean="0">
                <a:solidFill>
                  <a:schemeClr val="tx1"/>
                </a:solidFill>
              </a:rPr>
              <a:t>Oferty inwestycyjne,  w tym terenów  pod budownictwo  mieszkaniowe, </a:t>
            </a:r>
          </a:p>
          <a:p>
            <a:r>
              <a:rPr lang="pl-PL" sz="1200" dirty="0" smtClean="0">
                <a:solidFill>
                  <a:schemeClr val="tx1"/>
                </a:solidFill>
              </a:rPr>
              <a:t>zarówno dla budownictwa indywidualnego, jak i deweloperów, </a:t>
            </a:r>
          </a:p>
          <a:p>
            <a:r>
              <a:rPr lang="pl-PL" sz="1200" dirty="0" smtClean="0">
                <a:solidFill>
                  <a:schemeClr val="tx1"/>
                </a:solidFill>
              </a:rPr>
              <a:t>na bieżąco zamieszczane są na stronie internetowej  Urzędu Miasta</a:t>
            </a:r>
          </a:p>
          <a:p>
            <a:r>
              <a:rPr lang="pl-PL" sz="1200" dirty="0" smtClean="0">
                <a:solidFill>
                  <a:schemeClr val="tx1"/>
                </a:solidFill>
                <a:hlinkClick r:id="rId4"/>
              </a:rPr>
              <a:t>http://</a:t>
            </a:r>
            <a:r>
              <a:rPr lang="pl-PL" sz="1200" dirty="0" err="1" smtClean="0">
                <a:solidFill>
                  <a:schemeClr val="tx1"/>
                </a:solidFill>
                <a:hlinkClick r:id="rId4"/>
              </a:rPr>
              <a:t>www.rudaslaska.pl</a:t>
            </a:r>
            <a:r>
              <a:rPr lang="pl-PL" sz="1200" dirty="0" smtClean="0">
                <a:solidFill>
                  <a:schemeClr val="tx1"/>
                </a:solidFill>
                <a:hlinkClick r:id="rId4"/>
              </a:rPr>
              <a:t>/gospodarka/oferty-inwestycyjne</a:t>
            </a:r>
            <a:endParaRPr lang="pl-PL" sz="12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4788024" y="741804"/>
          <a:ext cx="3960439" cy="2777175"/>
        </p:xfrm>
        <a:graphic>
          <a:graphicData uri="http://schemas.openxmlformats.org/drawingml/2006/table">
            <a:tbl>
              <a:tblPr/>
              <a:tblGrid>
                <a:gridCol w="2011796"/>
                <a:gridCol w="683939"/>
                <a:gridCol w="1264704"/>
              </a:tblGrid>
              <a:tr h="2189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31344" marR="313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>
                          <a:latin typeface="Trebuchet MS"/>
                          <a:ea typeface="Calibri"/>
                          <a:cs typeface="Arial"/>
                        </a:rPr>
                        <a:t>2014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Trebuchet MS"/>
                          <a:ea typeface="Calibri"/>
                          <a:cs typeface="Arial"/>
                        </a:rPr>
                        <a:t>2015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89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Stopa bezrobocia – według stanu na grudzień</a:t>
                      </a:r>
                      <a:endParaRPr lang="pl-PL" sz="9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>
                          <a:latin typeface="Trebuchet MS"/>
                          <a:ea typeface="Calibri"/>
                          <a:cs typeface="Arial"/>
                        </a:rPr>
                        <a:t>7,8%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>
                          <a:latin typeface="Trebuchet MS"/>
                          <a:ea typeface="Calibri"/>
                          <a:cs typeface="Arial"/>
                        </a:rPr>
                        <a:t>6,7 %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1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Ilość osób bezrobotnych zarejestrowanych w Powiatowym Urzędzie Pracy – według stanu na dzień 31 grudzień</a:t>
                      </a:r>
                      <a:endParaRPr lang="pl-PL" sz="9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>
                          <a:latin typeface="Trebuchet MS"/>
                          <a:ea typeface="Calibri"/>
                          <a:cs typeface="Arial"/>
                        </a:rPr>
                        <a:t>3634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>
                          <a:latin typeface="Trebuchet MS"/>
                          <a:ea typeface="Calibri"/>
                          <a:cs typeface="Arial"/>
                        </a:rPr>
                        <a:t>3077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1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Liczba miejsc pracy utworzonych w wyniku wsparcia Powiatowego Urzędu Pracy w Rudzie Śląskiej</a:t>
                      </a:r>
                      <a:endParaRPr lang="pl-PL" sz="9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>
                          <a:latin typeface="Trebuchet MS"/>
                          <a:ea typeface="Calibri"/>
                          <a:cs typeface="Arial"/>
                        </a:rPr>
                        <a:t>198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>
                          <a:latin typeface="Trebuchet MS"/>
                          <a:ea typeface="Calibri"/>
                          <a:cs typeface="Arial"/>
                        </a:rPr>
                        <a:t>208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3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Liczba firm, które utworzyły miejsca pracy (podane przez firmy)</a:t>
                      </a:r>
                      <a:endParaRPr lang="pl-PL" sz="9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>
                          <a:latin typeface="Trebuchet MS"/>
                          <a:ea typeface="Calibri"/>
                          <a:cs typeface="Arial"/>
                        </a:rPr>
                        <a:t>25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>
                          <a:latin typeface="Trebuchet MS"/>
                          <a:ea typeface="Calibri"/>
                          <a:cs typeface="Arial"/>
                        </a:rPr>
                        <a:t>18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9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Liczba osób odbywających </a:t>
                      </a:r>
                      <a:r>
                        <a:rPr lang="pl-PL" sz="900" dirty="0" smtClean="0">
                          <a:latin typeface="Trebuchet MS"/>
                          <a:ea typeface="Calibri"/>
                          <a:cs typeface="Arial"/>
                        </a:rPr>
                        <a:t>praktyki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 smtClean="0">
                          <a:latin typeface="Trebuchet MS"/>
                          <a:ea typeface="Calibri"/>
                          <a:cs typeface="Arial"/>
                        </a:rPr>
                        <a:t>u </a:t>
                      </a:r>
                      <a:r>
                        <a:rPr lang="pl-PL" sz="900" dirty="0">
                          <a:latin typeface="Trebuchet MS"/>
                          <a:ea typeface="Calibri"/>
                          <a:cs typeface="Arial"/>
                        </a:rPr>
                        <a:t>pracodawców</a:t>
                      </a:r>
                      <a:endParaRPr lang="pl-PL" sz="9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>
                          <a:latin typeface="Trebuchet MS"/>
                          <a:ea typeface="Calibri"/>
                          <a:cs typeface="Arial"/>
                        </a:rPr>
                        <a:t>698</a:t>
                      </a:r>
                      <a:endParaRPr lang="pl-PL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Trebuchet MS"/>
                          <a:ea typeface="Calibri"/>
                          <a:cs typeface="Arial"/>
                        </a:rPr>
                        <a:t>702</a:t>
                      </a:r>
                      <a:endParaRPr lang="pl-PL" sz="1000" dirty="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31344" marR="31344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pole tekstowe 10"/>
          <p:cNvSpPr txBox="1"/>
          <p:nvPr/>
        </p:nvSpPr>
        <p:spPr>
          <a:xfrm>
            <a:off x="251520" y="4365104"/>
            <a:ext cx="460851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l-PL" sz="800" b="1" dirty="0" smtClean="0"/>
              <a:t>Wykaz lub miejsce gdzie  dostępne są oferty inwestycyjne Rudy Śląskiej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l-PL" sz="800" b="1" dirty="0" smtClean="0"/>
              <a:t>strona internetowa Miasta (</a:t>
            </a:r>
            <a:r>
              <a:rPr lang="pl-PL" sz="800" b="1" dirty="0" smtClean="0">
                <a:hlinkClick r:id="rId2"/>
              </a:rPr>
              <a:t>http://</a:t>
            </a:r>
            <a:r>
              <a:rPr lang="pl-PL" sz="800" b="1" dirty="0" err="1" smtClean="0">
                <a:hlinkClick r:id="rId2"/>
              </a:rPr>
              <a:t>www.rudaslaska.pl</a:t>
            </a:r>
            <a:r>
              <a:rPr lang="pl-PL" sz="800" b="1" dirty="0" smtClean="0">
                <a:hlinkClick r:id="rId2"/>
              </a:rPr>
              <a:t>/gospodarka/oferty-inwestycyjne</a:t>
            </a:r>
            <a:r>
              <a:rPr lang="pl-PL" sz="800" b="1" dirty="0" smtClean="0"/>
              <a:t>), 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l-PL" sz="800" b="1" dirty="0" smtClean="0"/>
              <a:t>Biuletyn Informacji Publicznej Miasta (http://</a:t>
            </a:r>
            <a:r>
              <a:rPr lang="pl-PL" sz="800" b="1" dirty="0" err="1" smtClean="0"/>
              <a:t>www.rudaslaska.bip.info.pl</a:t>
            </a:r>
            <a:r>
              <a:rPr lang="pl-PL" sz="800" b="1" dirty="0" smtClean="0"/>
              <a:t>/</a:t>
            </a:r>
            <a:r>
              <a:rPr lang="pl-PL" sz="800" b="1" dirty="0" err="1" smtClean="0"/>
              <a:t>index.php?idmp=20&amp;r=r</a:t>
            </a:r>
            <a:r>
              <a:rPr lang="pl-PL" sz="800" b="1" dirty="0" smtClean="0"/>
              <a:t>),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l-PL" sz="800" b="1" dirty="0" smtClean="0"/>
              <a:t>prasa lokalna,  dziennik krajowy,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l-PL" sz="800" b="1" dirty="0" smtClean="0"/>
              <a:t>bazy: </a:t>
            </a:r>
            <a:r>
              <a:rPr lang="pl-PL" sz="800" b="1" dirty="0" err="1" smtClean="0"/>
              <a:t>PAIiIZ</a:t>
            </a:r>
            <a:r>
              <a:rPr lang="pl-PL" sz="800" b="1" dirty="0" smtClean="0"/>
              <a:t> (Polska Agencja Informacji i Inwestycji Zagranicznych)  (</a:t>
            </a:r>
            <a:r>
              <a:rPr lang="pl-PL" sz="800" b="1" dirty="0" err="1" smtClean="0"/>
              <a:t>paiz.gov.pl</a:t>
            </a:r>
            <a:r>
              <a:rPr lang="pl-PL" sz="800" b="1" dirty="0" smtClean="0"/>
              <a:t>),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l-PL" sz="800" b="1" dirty="0" smtClean="0"/>
              <a:t>portal inwestycyjny Województwa Śląskiego (</a:t>
            </a:r>
            <a:r>
              <a:rPr lang="pl-PL" sz="800" b="1" dirty="0" err="1" smtClean="0"/>
              <a:t>invest–in-silesia.pl</a:t>
            </a:r>
            <a:r>
              <a:rPr lang="pl-PL" sz="800" b="1" dirty="0" smtClean="0"/>
              <a:t>)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l-PL" sz="800" b="1" dirty="0" err="1" smtClean="0"/>
              <a:t>GZM</a:t>
            </a:r>
            <a:r>
              <a:rPr lang="pl-PL" sz="800" b="1" dirty="0" smtClean="0"/>
              <a:t> (</a:t>
            </a:r>
            <a:r>
              <a:rPr lang="pl-PL" sz="800" b="1" dirty="0" err="1" smtClean="0"/>
              <a:t>pełniainwestycji.gzm.org.pl</a:t>
            </a:r>
            <a:r>
              <a:rPr lang="pl-PL" sz="800" b="1" dirty="0" smtClean="0"/>
              <a:t>)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l-PL" sz="800" b="1" dirty="0" smtClean="0"/>
              <a:t>52 polskich portalach internetowych</a:t>
            </a:r>
            <a:endParaRPr lang="pl-PL" sz="800" b="1" dirty="0" smtClean="0">
              <a:latin typeface="Trebuchet MS"/>
              <a:ea typeface="Calibri"/>
              <a:cs typeface="Times New Roman"/>
            </a:endParaRPr>
          </a:p>
          <a:p>
            <a:endParaRPr lang="pl-PL" dirty="0"/>
          </a:p>
        </p:txBody>
      </p:sp>
      <p:pic>
        <p:nvPicPr>
          <p:cNvPr id="45058" name="Picture 2" descr="\\533-88-10\wspolne_aga\061.1_STRATEGIA\drugie_sprawozdanie_za_2015\sprawozdanie_za_2015_zapasowei inne\druga_prezentacja\paizz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3365270" cy="2917966"/>
          </a:xfrm>
          <a:prstGeom prst="rect">
            <a:avLst/>
          </a:prstGeom>
          <a:noFill/>
        </p:spPr>
      </p:pic>
      <p:sp>
        <p:nvSpPr>
          <p:cNvPr id="13" name="pole tekstowe 12"/>
          <p:cNvSpPr txBox="1"/>
          <p:nvPr/>
        </p:nvSpPr>
        <p:spPr>
          <a:xfrm>
            <a:off x="4644008" y="3645024"/>
            <a:ext cx="4320480" cy="5760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pl-PL" sz="1200" dirty="0" smtClean="0"/>
              <a:t>Podczas nadzwyczajnej sesji 14 stycznia 2015 r.  Rada Miasta debatowała o sytuacji w branży  górniczej w świetle rządowego planu naprawczego dla Kompanii Węglowej i przyjęła specjalną Uchwałę </a:t>
            </a:r>
            <a:r>
              <a:rPr lang="pl-PL" sz="1200" dirty="0" err="1" smtClean="0"/>
              <a:t>PR.0007.1.2015</a:t>
            </a:r>
            <a:r>
              <a:rPr lang="pl-PL" sz="1200" dirty="0" smtClean="0"/>
              <a:t> w sprawie stanowiska władz samorządowych miasta Ruda Śląska wobec ogłoszonych zapowiedzi likwidacji </a:t>
            </a:r>
            <a:r>
              <a:rPr lang="pl-PL" sz="1200" dirty="0" err="1" smtClean="0"/>
              <a:t>KWK</a:t>
            </a:r>
            <a:r>
              <a:rPr lang="pl-PL" sz="1200" dirty="0" smtClean="0"/>
              <a:t> Pokój w Rudzie Śląskiej oraz trzech innych w naszym regionie. Treść uchwały została przesłana do: Premiera Rządu RP, Marszałka Sejmu RP, Marszałka Senatu RP, Marszałków wszystkich Województw, Wojewody Śląskiego,</a:t>
            </a:r>
          </a:p>
          <a:p>
            <a:r>
              <a:rPr lang="pl-PL" sz="1200" dirty="0" smtClean="0"/>
              <a:t>Przewodniczącego Sejmiku Województwa Śląskiego, Posłów na Sejm i Senatorów z Województwa Śląskiego. Do Prezydentów i Rad Miast Zabrze, Gliwice, Bytom, Mikotów, Katowice, Chorzów, Mysłowice, Piekary Śląskie, Brzeszcze, Siemianowice, Sosnowiec, z prośbą  o odjęcie podobnych uchwał w poczuciu odpowiedzialności o przyszłość Śląskiej Ziemi i jej mieszkańców</a:t>
            </a:r>
            <a:endParaRPr lang="pl-PL" sz="12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4355976" y="116632"/>
            <a:ext cx="45365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GOSPODARKA I PROMOCJA MIASTA</a:t>
            </a:r>
          </a:p>
          <a:p>
            <a:r>
              <a:rPr lang="pl-PL" sz="1400" b="1" dirty="0" smtClean="0">
                <a:solidFill>
                  <a:schemeClr val="bg1">
                    <a:lumMod val="50000"/>
                  </a:schemeClr>
                </a:solidFill>
              </a:rPr>
              <a:t>Wyższy poziom rozwoju gospodarczego Rudy Śląskiej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533-88-10\wspolne_aga\061.1_STRATEGIA\drugie_sprawozdanie_za_2015\sprawozdanie_za_2015_zapasowei inne\druga_prezentacja\podsu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1110342"/>
            <a:ext cx="7610872" cy="4566524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6228184" y="548680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solidFill>
                  <a:schemeClr val="accent6">
                    <a:lumMod val="75000"/>
                  </a:schemeClr>
                </a:solidFill>
              </a:rPr>
              <a:t>PODSUMOWANIE</a:t>
            </a:r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683568" y="1078578"/>
            <a:ext cx="7632848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Prezentacja nie zawiera wszystkich informacji z realizacji Strategii pokazuje najważniejsze działania, dane i fakty.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pl-PL" sz="1400" b="1" dirty="0" smtClean="0">
                <a:latin typeface="+mj-lt"/>
              </a:rPr>
              <a:t>Zebrane dane są dowodem, że </a:t>
            </a:r>
            <a:r>
              <a:rPr lang="pl-PL" sz="1400" b="1" i="1" dirty="0" smtClean="0">
                <a:latin typeface="+mj-lt"/>
              </a:rPr>
              <a:t>Strategia Rozwoju Miasta Ruda Śląska na lata 2014-2030</a:t>
            </a:r>
            <a:r>
              <a:rPr lang="pl-PL" sz="1400" b="1" dirty="0" smtClean="0">
                <a:latin typeface="+mj-lt"/>
              </a:rPr>
              <a:t> jest realizowana w każdym obszarze. </a:t>
            </a:r>
          </a:p>
          <a:p>
            <a:pPr algn="just"/>
            <a:endParaRPr lang="pl-PL" sz="1400" b="1" dirty="0" smtClean="0">
              <a:latin typeface="+mj-lt"/>
            </a:endParaRPr>
          </a:p>
          <a:p>
            <a:pPr algn="just"/>
            <a:r>
              <a:rPr lang="pl-PL" sz="1400" b="1" dirty="0" smtClean="0">
                <a:latin typeface="+mj-lt"/>
              </a:rPr>
              <a:t>Dokument wykazał już swoją przydatność - na jego zapisy powoływano się m.in. przy składaniu wniosków o fundusze zewnętrzne, czy staraniach o kredyt z Europejskiego Banku Inwestycyjnego. </a:t>
            </a:r>
          </a:p>
          <a:p>
            <a:pPr algn="just"/>
            <a:endParaRPr lang="pl-PL" sz="1400" b="1" dirty="0" smtClean="0">
              <a:latin typeface="+mj-lt"/>
            </a:endParaRPr>
          </a:p>
          <a:p>
            <a:pPr algn="just"/>
            <a:r>
              <a:rPr lang="pl-PL" sz="1400" b="1" dirty="0" smtClean="0">
                <a:latin typeface="+mj-lt"/>
              </a:rPr>
              <a:t>Realizacja celów strategicznych, operacyjnych i działań realizacyjnych prowadzi do urzeczywistniania wizji miasta Ruda Śląska: </a:t>
            </a:r>
            <a:r>
              <a:rPr lang="pl-PL" sz="1400" b="1" i="1" dirty="0" smtClean="0">
                <a:latin typeface="+mj-lt"/>
              </a:rPr>
              <a:t>Miasto dzielnic, które nie dzielą - dobre do zamieszkania, pracy i wypoczynku. </a:t>
            </a:r>
          </a:p>
          <a:p>
            <a:pPr algn="just"/>
            <a:endParaRPr lang="pl-PL" sz="1400" b="1" i="1" dirty="0" smtClean="0">
              <a:latin typeface="+mj-lt"/>
            </a:endParaRPr>
          </a:p>
          <a:p>
            <a:pPr algn="just"/>
            <a:r>
              <a:rPr lang="pl-PL" sz="1400" b="1" dirty="0" smtClean="0">
                <a:latin typeface="+mj-lt"/>
              </a:rPr>
              <a:t>Szczególnie zwrócić należy uwagę na działania inwestycyjne w szeroko rozumianą infrastrukturę sportowo-rekreacyjną oraz konsekwentną realizację instrumentów polityki mieszkaniowej.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1400" b="1" dirty="0" smtClean="0">
              <a:latin typeface="+mj-lt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400" b="1" dirty="0" smtClean="0">
                <a:latin typeface="+mj-lt"/>
                <a:cs typeface="Arial" pitchFamily="34" charset="0"/>
              </a:rPr>
              <a:t>Cele operacyjne i zadania tak są sformułowane, że ich zakresy uzupełniają się, przenikają, a czasem powtarzają.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sz="1400" b="1" dirty="0" smtClean="0">
              <a:latin typeface="+mj-lt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400" b="1" dirty="0" smtClean="0">
                <a:latin typeface="+mj-lt"/>
                <a:cs typeface="Arial" pitchFamily="34" charset="0"/>
              </a:rPr>
              <a:t>Mają także różny charakter: ogólnych wytycznych,  wskazanie do prowadzenia działań i konkretnych projektów .</a:t>
            </a: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259632" y="5733256"/>
            <a:ext cx="5743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NIE ROZPOCZĘTO JESZCZE REALIZACJI WSZYSTKICH ZADAŃ</a:t>
            </a:r>
            <a:endParaRPr lang="pl-PL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1400" dirty="0" smtClean="0"/>
              <a:t>1.1.3.	Utworzenie Centrum Zdrowia Psychicznego</a:t>
            </a:r>
          </a:p>
          <a:p>
            <a:r>
              <a:rPr lang="pl-PL" sz="1400" dirty="0" smtClean="0"/>
              <a:t>1.1.5.	Zapewnienie specjalistycznej opieki medycznej dla osób starszych. </a:t>
            </a:r>
          </a:p>
          <a:p>
            <a:r>
              <a:rPr lang="pl-PL" sz="1400" dirty="0" smtClean="0"/>
              <a:t>1.1.6.	Wspieranie działań na rzecz opieki nad osobami terminalnie chorymi oraz wymagającymi opieki 	długoterminowej.</a:t>
            </a:r>
          </a:p>
          <a:p>
            <a:r>
              <a:rPr lang="pl-PL" sz="1400" dirty="0" smtClean="0"/>
              <a:t>1.9.6.	Stworzenie systemu stypendiów artystycznych.</a:t>
            </a:r>
          </a:p>
          <a:p>
            <a:r>
              <a:rPr lang="pl-PL" sz="1400" dirty="0" smtClean="0"/>
              <a:t>1.10.2.	Stworzenie systemu stypendiów dla uzdolnionych sportowców.</a:t>
            </a:r>
          </a:p>
          <a:p>
            <a:r>
              <a:rPr lang="pl-PL" sz="1400" dirty="0" smtClean="0"/>
              <a:t>2.8.4.	Oczyszczanie koryt rzecznych oraz wód powierzchniowych (współpraca z administratorami wód).</a:t>
            </a:r>
          </a:p>
          <a:p>
            <a:r>
              <a:rPr lang="pl-PL" sz="1400" dirty="0" smtClean="0"/>
              <a:t>2.11.2.	Dywersyfikacja dostaw wody pitnej.</a:t>
            </a:r>
          </a:p>
          <a:p>
            <a:r>
              <a:rPr lang="pl-PL" sz="1400" dirty="0" smtClean="0"/>
              <a:t>5.1.2.	Ułatwienie startu </a:t>
            </a:r>
            <a:r>
              <a:rPr lang="pl-PL" sz="1400" dirty="0" err="1" smtClean="0"/>
              <a:t>MŚP</a:t>
            </a:r>
            <a:r>
              <a:rPr lang="pl-PL" sz="1400" dirty="0" smtClean="0"/>
              <a:t> - szybka obsługa (zielona karta dla przedsiębiorców).</a:t>
            </a:r>
          </a:p>
          <a:p>
            <a:r>
              <a:rPr lang="pl-PL" sz="1400" dirty="0" smtClean="0"/>
              <a:t>5.1.8.	Pozyskiwanie profesjonalnych, doświadczonych praktyków przedsiębiorczości, którzy będą mogli 	wspierać osoby rozpoczynające lub chcące rozwijać działalność gospodarczą.</a:t>
            </a:r>
          </a:p>
          <a:p>
            <a:r>
              <a:rPr lang="pl-PL" sz="1400" dirty="0" smtClean="0"/>
              <a:t>5.1.9.	Stworzenie jednego miejsca w Internecie, na urzędowej stronie Miasta, które będzie integrowało 	informacje ważne dla przedsiębiorców (w tym aktualne informacje o terenach inwestycyjnych i 	dostępnych lokalach).</a:t>
            </a:r>
          </a:p>
          <a:p>
            <a:r>
              <a:rPr lang="pl-PL" sz="1400" dirty="0" smtClean="0"/>
              <a:t>5.1.1.	Utworzenie centralnego ośrodka szkolenia zapasów w Rudzie Śląskiej.</a:t>
            </a:r>
          </a:p>
          <a:p>
            <a:r>
              <a:rPr lang="pl-PL" sz="1400" dirty="0" smtClean="0"/>
              <a:t>5.6.7.	Stworzenie zintegrowanego systemu informacji w mieście i o mieście, adresowanego do różnych 	grup odbiorców.</a:t>
            </a:r>
          </a:p>
          <a:p>
            <a:endParaRPr lang="pl-PL" sz="14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483768" y="1196752"/>
            <a:ext cx="4398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Realizacji tych zadań jeszcze  nie rozpoczęto:</a:t>
            </a:r>
            <a:endParaRPr lang="pl-PL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99992" y="4077072"/>
            <a:ext cx="4464496" cy="648072"/>
          </a:xfrm>
        </p:spPr>
        <p:txBody>
          <a:bodyPr/>
          <a:lstStyle/>
          <a:p>
            <a:r>
              <a:rPr lang="pl-PL" sz="2400" dirty="0" smtClean="0">
                <a:solidFill>
                  <a:schemeClr val="accent6">
                    <a:lumMod val="75000"/>
                  </a:schemeClr>
                </a:solidFill>
              </a:rPr>
              <a:t>DZIĘKUJEMY ZA UWAGĘ</a:t>
            </a:r>
            <a:br>
              <a:rPr lang="pl-PL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pl-PL" sz="24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pl-PL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pl-PL" sz="1400" dirty="0" smtClean="0">
                <a:solidFill>
                  <a:schemeClr val="accent6">
                    <a:lumMod val="75000"/>
                  </a:schemeClr>
                </a:solidFill>
              </a:rPr>
              <a:t>Więcej informacji można uzyskać</a:t>
            </a:r>
            <a:br>
              <a:rPr lang="pl-PL" sz="1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pl-PL" sz="1400" dirty="0" smtClean="0">
                <a:solidFill>
                  <a:schemeClr val="accent6">
                    <a:lumMod val="75000"/>
                  </a:schemeClr>
                </a:solidFill>
              </a:rPr>
              <a:t>w Wydziale Rozwoju Miasta</a:t>
            </a:r>
            <a:br>
              <a:rPr lang="pl-PL" sz="1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pl-PL" sz="1400" dirty="0" smtClean="0">
                <a:solidFill>
                  <a:schemeClr val="accent6">
                    <a:lumMod val="75000"/>
                  </a:schemeClr>
                </a:solidFill>
              </a:rPr>
              <a:t>tel. 32 244 90 49; e-mail: </a:t>
            </a:r>
            <a:r>
              <a:rPr lang="pl-PL" sz="1400" dirty="0" err="1" smtClean="0">
                <a:solidFill>
                  <a:schemeClr val="accent6">
                    <a:lumMod val="75000"/>
                  </a:schemeClr>
                </a:solidFill>
              </a:rPr>
              <a:t>fundusze@ruda-sl.pl</a:t>
            </a:r>
            <a:endParaRPr lang="pl-PL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4" descr="\\533-88-10\wspolne_aga\061.1_STRATEGIA\drugie_sprawozdanie_za_2015\sprawozdanie_za_2015_zapasowei inne\druga_prezentacja\drugie_prezentacja_tytu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573016"/>
            <a:ext cx="1265326" cy="1571892"/>
          </a:xfrm>
          <a:prstGeom prst="rect">
            <a:avLst/>
          </a:prstGeom>
          <a:noFill/>
        </p:spPr>
      </p:pic>
      <p:pic>
        <p:nvPicPr>
          <p:cNvPr id="6" name="Obraz 5" descr="C:\Users\pholona\Documents\archiwum_do_2014\moje_dokumenty_do2014\2013\6.1.1_2012_pliki_z_2013\grafika_strategia\strategia_logo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9552" y="5877272"/>
            <a:ext cx="84379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2870</Words>
  <Application>Microsoft Office PowerPoint</Application>
  <PresentationFormat>Pokaz na ekranie (4:3)</PresentationFormat>
  <Paragraphs>723</Paragraphs>
  <Slides>30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30</vt:i4>
      </vt:variant>
    </vt:vector>
  </HeadingPairs>
  <TitlesOfParts>
    <vt:vector size="32" baseType="lpstr">
      <vt:lpstr>Motyw pakietu Office</vt:lpstr>
      <vt:lpstr>Projekt niestandardowy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DZIĘKUJEMY ZA UWAGĘ  Więcej informacji można uzyskać w Wydziale Rozwoju Miasta tel. 32 244 90 49; e-mail: fundusze@ruda-sl.pl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Piotr Holona</dc:creator>
  <cp:lastModifiedBy>pholona</cp:lastModifiedBy>
  <cp:revision>120</cp:revision>
  <dcterms:created xsi:type="dcterms:W3CDTF">2016-10-04T06:41:09Z</dcterms:created>
  <dcterms:modified xsi:type="dcterms:W3CDTF">2016-10-18T08:35:03Z</dcterms:modified>
</cp:coreProperties>
</file>