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702" r:id="rId1"/>
  </p:sldMasterIdLst>
  <p:notesMasterIdLst>
    <p:notesMasterId r:id="rId62"/>
  </p:notesMasterIdLst>
  <p:handoutMasterIdLst>
    <p:handoutMasterId r:id="rId63"/>
  </p:handoutMasterIdLst>
  <p:sldIdLst>
    <p:sldId id="256" r:id="rId2"/>
    <p:sldId id="342" r:id="rId3"/>
    <p:sldId id="343" r:id="rId4"/>
    <p:sldId id="344" r:id="rId5"/>
    <p:sldId id="345" r:id="rId6"/>
    <p:sldId id="272" r:id="rId7"/>
    <p:sldId id="309" r:id="rId8"/>
    <p:sldId id="346" r:id="rId9"/>
    <p:sldId id="273" r:id="rId10"/>
    <p:sldId id="318" r:id="rId11"/>
    <p:sldId id="311" r:id="rId12"/>
    <p:sldId id="319" r:id="rId13"/>
    <p:sldId id="312" r:id="rId14"/>
    <p:sldId id="320" r:id="rId15"/>
    <p:sldId id="332" r:id="rId16"/>
    <p:sldId id="313" r:id="rId17"/>
    <p:sldId id="314" r:id="rId18"/>
    <p:sldId id="354" r:id="rId19"/>
    <p:sldId id="365" r:id="rId20"/>
    <p:sldId id="355" r:id="rId21"/>
    <p:sldId id="356" r:id="rId22"/>
    <p:sldId id="359" r:id="rId23"/>
    <p:sldId id="315" r:id="rId24"/>
    <p:sldId id="349" r:id="rId25"/>
    <p:sldId id="351" r:id="rId26"/>
    <p:sldId id="360" r:id="rId27"/>
    <p:sldId id="352" r:id="rId28"/>
    <p:sldId id="358" r:id="rId29"/>
    <p:sldId id="316" r:id="rId30"/>
    <p:sldId id="361" r:id="rId31"/>
    <p:sldId id="362" r:id="rId32"/>
    <p:sldId id="350" r:id="rId33"/>
    <p:sldId id="317" r:id="rId34"/>
    <p:sldId id="335" r:id="rId35"/>
    <p:sldId id="336" r:id="rId36"/>
    <p:sldId id="353" r:id="rId37"/>
    <p:sldId id="337" r:id="rId38"/>
    <p:sldId id="338" r:id="rId39"/>
    <p:sldId id="340" r:id="rId40"/>
    <p:sldId id="339" r:id="rId41"/>
    <p:sldId id="341" r:id="rId42"/>
    <p:sldId id="284" r:id="rId43"/>
    <p:sldId id="321" r:id="rId44"/>
    <p:sldId id="334" r:id="rId45"/>
    <p:sldId id="293" r:id="rId46"/>
    <p:sldId id="295" r:id="rId47"/>
    <p:sldId id="297" r:id="rId48"/>
    <p:sldId id="298" r:id="rId49"/>
    <p:sldId id="323" r:id="rId50"/>
    <p:sldId id="324" r:id="rId51"/>
    <p:sldId id="325" r:id="rId52"/>
    <p:sldId id="331" r:id="rId53"/>
    <p:sldId id="333" r:id="rId54"/>
    <p:sldId id="368" r:id="rId55"/>
    <p:sldId id="369" r:id="rId56"/>
    <p:sldId id="370" r:id="rId57"/>
    <p:sldId id="371" r:id="rId58"/>
    <p:sldId id="367" r:id="rId59"/>
    <p:sldId id="366" r:id="rId60"/>
    <p:sldId id="303" r:id="rId61"/>
  </p:sldIdLst>
  <p:sldSz cx="10080625" cy="7559675"/>
  <p:notesSz cx="6781800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31800" indent="-215900" algn="l" defTabSz="44926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647700" indent="-215900" algn="l" defTabSz="44926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863600" indent="-215900" algn="l" defTabSz="44926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079500" indent="-215900" algn="l" defTabSz="44926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.belkiewicz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9900"/>
    <a:srgbClr val="CC3300"/>
    <a:srgbClr val="006600"/>
    <a:srgbClr val="9933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7" autoAdjust="0"/>
  </p:normalViewPr>
  <p:slideViewPr>
    <p:cSldViewPr>
      <p:cViewPr>
        <p:scale>
          <a:sx n="40" d="100"/>
          <a:sy n="40" d="100"/>
        </p:scale>
        <p:origin x="-884" y="-1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96" y="101100"/>
    </p:cViewPr>
  </p:outlineViewPr>
  <p:notesTextViewPr>
    <p:cViewPr>
      <p:scale>
        <a:sx n="100" d="100"/>
        <a:sy n="100" d="100"/>
      </p:scale>
      <p:origin x="0" y="12"/>
    </p:cViewPr>
  </p:notesTextViewPr>
  <p:sorterViewPr>
    <p:cViewPr>
      <p:scale>
        <a:sx n="66" d="100"/>
        <a:sy n="66" d="100"/>
      </p:scale>
      <p:origin x="0" y="486"/>
    </p:cViewPr>
  </p:sorterViewPr>
  <p:notesViewPr>
    <p:cSldViewPr>
      <p:cViewPr varScale="1">
        <p:scale>
          <a:sx n="48" d="100"/>
          <a:sy n="48" d="100"/>
        </p:scale>
        <p:origin x="-2616" y="-120"/>
      </p:cViewPr>
      <p:guideLst>
        <p:guide orient="horz" pos="2674"/>
        <p:guide pos="19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B7BF3-64FC-4D75-AD1B-9950CAD7F9C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5570092-B43A-4483-8F84-8A642D7A3AAB}">
      <dgm:prSet phldrT="[Tekst]" custT="1"/>
      <dgm:spPr>
        <a:xfrm>
          <a:off x="3144678" y="2340946"/>
          <a:ext cx="1291475" cy="1235753"/>
        </a:xfrm>
      </dgm:spPr>
      <dgm:t>
        <a:bodyPr/>
        <a:lstStyle/>
        <a:p>
          <a:r>
            <a:rPr lang="pl-PL" sz="1400" dirty="0">
              <a:solidFill>
                <a:schemeClr val="tx1"/>
              </a:solidFill>
            </a:rPr>
            <a:t>Formułowanie</a:t>
          </a:r>
          <a:r>
            <a:rPr lang="pl-PL" sz="14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 rekomendacji zmian Strategii</a:t>
          </a:r>
        </a:p>
      </dgm:t>
    </dgm:pt>
    <dgm:pt modelId="{E9979F6A-4CA1-4521-B08E-502783B992DE}" type="parTrans" cxnId="{9AAC22DE-BE97-40B9-B08E-C1CB5EAF4949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C52E3113-D3F8-4C37-8F63-A700E1CFEF36}" type="sibTrans" cxnId="{9AAC22DE-BE97-40B9-B08E-C1CB5EAF4949}">
      <dgm:prSet custT="1"/>
      <dgm:spPr>
        <a:xfrm rot="10800000">
          <a:off x="2928223" y="2781069"/>
          <a:ext cx="152961" cy="355507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2F1BC0D5-C96E-4EFD-AD9C-D096D5EEA27F}">
      <dgm:prSet phldrT="[Tekst]" custT="1"/>
      <dgm:spPr>
        <a:xfrm>
          <a:off x="1564596" y="2340946"/>
          <a:ext cx="1291475" cy="1235753"/>
        </a:xfrm>
      </dgm:spPr>
      <dgm:t>
        <a:bodyPr/>
        <a:lstStyle/>
        <a:p>
          <a:r>
            <a:rPr lang="pl-PL" sz="1400" dirty="0">
              <a:solidFill>
                <a:schemeClr val="tx1"/>
              </a:solidFill>
            </a:rPr>
            <a:t>Weryfikacja</a:t>
          </a:r>
          <a:r>
            <a:rPr lang="pl-PL" sz="14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/ aktualizacja Strategii</a:t>
          </a:r>
        </a:p>
      </dgm:t>
    </dgm:pt>
    <dgm:pt modelId="{7BF6EA43-F5D5-45A2-B17E-1013C02FDD3D}" type="parTrans" cxnId="{1E40666D-21E7-4361-BD07-3599EEA6A73B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961B633C-7434-4F6A-BDE2-05FE2D685329}" type="sibTrans" cxnId="{1E40666D-21E7-4361-BD07-3599EEA6A73B}">
      <dgm:prSet custT="1"/>
      <dgm:spPr>
        <a:xfrm rot="15120000">
          <a:off x="1877851" y="2034536"/>
          <a:ext cx="179838" cy="355507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4402065C-8668-4354-8C5E-FBA7940CDF58}">
      <dgm:prSet phldrT="[Tekst]" custT="1"/>
      <dgm:spPr>
        <a:xfrm>
          <a:off x="1076323" y="838199"/>
          <a:ext cx="1291475" cy="1235753"/>
        </a:xfrm>
      </dgm:spPr>
      <dgm:t>
        <a:bodyPr/>
        <a:lstStyle/>
        <a:p>
          <a:r>
            <a:rPr lang="pl-PL" sz="14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Konsultowanie i akceptacja aktualizacji Strategii</a:t>
          </a:r>
        </a:p>
      </dgm:t>
    </dgm:pt>
    <dgm:pt modelId="{3E32573F-7C78-4E7B-81C7-EDDF6FA69B89}" type="parTrans" cxnId="{C8C1DFBF-4C2E-4D81-B8B2-B78AA66E2557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A1B3B264-0B67-4682-A119-2F65F7FB2DCE}" type="sibTrans" cxnId="{C8C1DFBF-4C2E-4D81-B8B2-B78AA66E2557}">
      <dgm:prSet custT="1"/>
      <dgm:spPr>
        <a:xfrm rot="19440000">
          <a:off x="2275666" y="816669"/>
          <a:ext cx="163611" cy="355507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2815EFE9-A6BC-4DC0-B87D-1AE947E61860}">
      <dgm:prSet custT="1"/>
      <dgm:spPr/>
      <dgm:t>
        <a:bodyPr/>
        <a:lstStyle/>
        <a:p>
          <a:r>
            <a:rPr lang="pl-PL" sz="1400" dirty="0">
              <a:solidFill>
                <a:schemeClr val="tx1"/>
              </a:solidFill>
            </a:rPr>
            <a:t>Realizacja Strategii</a:t>
          </a:r>
        </a:p>
      </dgm:t>
    </dgm:pt>
    <dgm:pt modelId="{DB20F416-D71E-4318-BFE1-F1BFE93B3D78}" type="parTrans" cxnId="{D9B943E8-E2E4-4973-9C56-7B42B0843AE8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14B9ED71-CCA9-4638-A9DB-05B9FE85B3B2}" type="sibTrans" cxnId="{D9B943E8-E2E4-4973-9C56-7B42B0843AE8}">
      <dgm:prSet custT="1"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E930C658-CE26-4969-A5C5-9E01CFEE5B8E}">
      <dgm:prSet phldrT="[Tekst]" custT="1"/>
      <dgm:spPr>
        <a:xfrm>
          <a:off x="3632950" y="838199"/>
          <a:ext cx="1291475" cy="1235753"/>
        </a:xfrm>
      </dgm:spPr>
      <dgm:t>
        <a:bodyPr/>
        <a:lstStyle/>
        <a:p>
          <a:r>
            <a:rPr lang="pl-PL" sz="1400">
              <a:solidFill>
                <a:schemeClr val="tx1"/>
              </a:solidFill>
            </a:rPr>
            <a:t>Ewaluacja Strategii</a:t>
          </a:r>
        </a:p>
      </dgm:t>
    </dgm:pt>
    <dgm:pt modelId="{45B621E3-6D90-4DC5-BFF5-18CCC4D2E19D}" type="sibTrans" cxnId="{DCA530F8-A955-4625-AF1E-951AB66FCF5E}">
      <dgm:prSet custT="1"/>
      <dgm:spPr>
        <a:xfrm rot="6480000">
          <a:off x="3946205" y="2024855"/>
          <a:ext cx="179838" cy="355507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828A1368-94A8-4B3A-B21F-160F0B720C31}" type="parTrans" cxnId="{DCA530F8-A955-4625-AF1E-951AB66FCF5E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A1BD449A-2D1E-4FC7-B8E2-E4AE8C305FC3}">
      <dgm:prSet phldrT="[Tekst]" custT="1"/>
      <dgm:spPr>
        <a:xfrm>
          <a:off x="2354637" y="-90549"/>
          <a:ext cx="1291475" cy="1235753"/>
        </a:xfrm>
      </dgm:spPr>
      <dgm:t>
        <a:bodyPr/>
        <a:lstStyle/>
        <a:p>
          <a:r>
            <a:rPr lang="pl-PL" sz="14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Monitoring </a:t>
          </a:r>
          <a:r>
            <a:rPr lang="pl-PL" sz="1400" dirty="0">
              <a:solidFill>
                <a:schemeClr val="tx1"/>
              </a:solidFill>
            </a:rPr>
            <a:t>Strategii</a:t>
          </a:r>
          <a:endParaRPr lang="pl-PL" sz="1400" dirty="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BB999D46-0055-4328-AAE2-F4DCD83C6636}" type="sibTrans" cxnId="{897BB9A8-DD43-4618-9AB5-BD08DD502BC9}">
      <dgm:prSet custT="1"/>
      <dgm:spPr>
        <a:xfrm rot="2160000">
          <a:off x="3553979" y="811226"/>
          <a:ext cx="163611" cy="355507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gm:t>
    </dgm:pt>
    <dgm:pt modelId="{BE8B6995-6EE6-4D6C-8005-01BE49ADFD04}" type="parTrans" cxnId="{897BB9A8-DD43-4618-9AB5-BD08DD502BC9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28347BA0-5DD8-4705-A052-98A20F1E5253}">
      <dgm:prSet custT="1"/>
      <dgm:spPr/>
      <dgm:t>
        <a:bodyPr/>
        <a:lstStyle/>
        <a:p>
          <a:r>
            <a:rPr lang="pl-PL" sz="1400">
              <a:solidFill>
                <a:schemeClr val="tx1"/>
              </a:solidFill>
              <a:latin typeface="Trebuchet MS" pitchFamily="34" charset="0"/>
            </a:rPr>
            <a:t>Badania </a:t>
          </a:r>
          <a:r>
            <a:rPr lang="pl-PL" sz="1400">
              <a:solidFill>
                <a:schemeClr val="tx1"/>
              </a:solidFill>
            </a:rPr>
            <a:t>opinii</a:t>
          </a:r>
          <a:r>
            <a:rPr lang="pl-PL" sz="1400">
              <a:solidFill>
                <a:schemeClr val="tx1"/>
              </a:solidFill>
              <a:latin typeface="Trebuchet MS" pitchFamily="34" charset="0"/>
            </a:rPr>
            <a:t> mieszkańców</a:t>
          </a:r>
        </a:p>
      </dgm:t>
    </dgm:pt>
    <dgm:pt modelId="{FD5B8084-3FF6-4F87-A8EE-FCE361296E81}" type="parTrans" cxnId="{C5E7EB90-6482-4206-BD9E-DBA2A9A6DD9F}">
      <dgm:prSet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B43A00E9-706E-43FF-8BB6-038820F9CB7C}" type="sibTrans" cxnId="{C5E7EB90-6482-4206-BD9E-DBA2A9A6DD9F}">
      <dgm:prSet custT="1"/>
      <dgm:spPr/>
      <dgm:t>
        <a:bodyPr/>
        <a:lstStyle/>
        <a:p>
          <a:endParaRPr lang="pl-PL" sz="900">
            <a:solidFill>
              <a:schemeClr val="tx1"/>
            </a:solidFill>
            <a:latin typeface="Trebuchet MS" pitchFamily="34" charset="0"/>
          </a:endParaRPr>
        </a:p>
      </dgm:t>
    </dgm:pt>
    <dgm:pt modelId="{01322384-14E6-46A4-A02E-A5E8915B4EDE}" type="pres">
      <dgm:prSet presAssocID="{C1CB7BF3-64FC-4D75-AD1B-9950CAD7F9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17332B9-D618-40AB-B27E-5EDB17888D70}" type="pres">
      <dgm:prSet presAssocID="{A1BD449A-2D1E-4FC7-B8E2-E4AE8C305FC3}" presName="node" presStyleLbl="node1" presStyleIdx="0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7A70FF-382D-4548-B29C-4364AAD7967A}" type="pres">
      <dgm:prSet presAssocID="{BB999D46-0055-4328-AAE2-F4DCD83C6636}" presName="sibTrans" presStyleLbl="sibTrans2D1" presStyleIdx="0" presStyleCnt="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25B74AD9-675E-4E0C-82FA-E0D9BB6C407F}" type="pres">
      <dgm:prSet presAssocID="{BB999D46-0055-4328-AAE2-F4DCD83C6636}" presName="connectorText" presStyleLbl="sibTrans2D1" presStyleIdx="0" presStyleCnt="7"/>
      <dgm:spPr/>
      <dgm:t>
        <a:bodyPr/>
        <a:lstStyle/>
        <a:p>
          <a:endParaRPr lang="pl-PL"/>
        </a:p>
      </dgm:t>
    </dgm:pt>
    <dgm:pt modelId="{43935AC6-CDAA-4222-913C-0C9210482CCD}" type="pres">
      <dgm:prSet presAssocID="{28347BA0-5DD8-4705-A052-98A20F1E5253}" presName="node" presStyleLbl="node1" presStyleIdx="1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AF5A55-1C64-4C83-9FCB-FAEBFE4F1BBE}" type="pres">
      <dgm:prSet presAssocID="{B43A00E9-706E-43FF-8BB6-038820F9CB7C}" presName="sibTrans" presStyleLbl="sibTrans2D1" presStyleIdx="1" presStyleCnt="7"/>
      <dgm:spPr/>
      <dgm:t>
        <a:bodyPr/>
        <a:lstStyle/>
        <a:p>
          <a:endParaRPr lang="pl-PL"/>
        </a:p>
      </dgm:t>
    </dgm:pt>
    <dgm:pt modelId="{596FBB74-A1B8-448E-871F-BA82717C2093}" type="pres">
      <dgm:prSet presAssocID="{B43A00E9-706E-43FF-8BB6-038820F9CB7C}" presName="connectorText" presStyleLbl="sibTrans2D1" presStyleIdx="1" presStyleCnt="7"/>
      <dgm:spPr/>
      <dgm:t>
        <a:bodyPr/>
        <a:lstStyle/>
        <a:p>
          <a:endParaRPr lang="pl-PL"/>
        </a:p>
      </dgm:t>
    </dgm:pt>
    <dgm:pt modelId="{DF8DE246-CCA5-4A90-8B3E-E85BEDFE0B68}" type="pres">
      <dgm:prSet presAssocID="{E930C658-CE26-4969-A5C5-9E01CFEE5B8E}" presName="node" presStyleLbl="node1" presStyleIdx="2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2B2EAA-5F69-43AB-8119-9E6188159601}" type="pres">
      <dgm:prSet presAssocID="{45B621E3-6D90-4DC5-BFF5-18CCC4D2E19D}" presName="sibTrans" presStyleLbl="sibTrans2D1" presStyleIdx="2" presStyleCnt="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3C34CA4F-0F8A-4D6D-AE44-09E9645B4ACD}" type="pres">
      <dgm:prSet presAssocID="{45B621E3-6D90-4DC5-BFF5-18CCC4D2E19D}" presName="connectorText" presStyleLbl="sibTrans2D1" presStyleIdx="2" presStyleCnt="7"/>
      <dgm:spPr/>
      <dgm:t>
        <a:bodyPr/>
        <a:lstStyle/>
        <a:p>
          <a:endParaRPr lang="pl-PL"/>
        </a:p>
      </dgm:t>
    </dgm:pt>
    <dgm:pt modelId="{BCD67E03-C649-4018-B7CC-0F503D06592A}" type="pres">
      <dgm:prSet presAssocID="{95570092-B43A-4483-8F84-8A642D7A3AAB}" presName="node" presStyleLbl="node1" presStyleIdx="3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4F5B1F-4725-4F84-AE37-F9430FB9E951}" type="pres">
      <dgm:prSet presAssocID="{C52E3113-D3F8-4C37-8F63-A700E1CFEF36}" presName="sibTrans" presStyleLbl="sibTrans2D1" presStyleIdx="3" presStyleCnt="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B342D3BE-67E2-4221-95D8-07FE1EBA6732}" type="pres">
      <dgm:prSet presAssocID="{C52E3113-D3F8-4C37-8F63-A700E1CFEF36}" presName="connectorText" presStyleLbl="sibTrans2D1" presStyleIdx="3" presStyleCnt="7"/>
      <dgm:spPr/>
      <dgm:t>
        <a:bodyPr/>
        <a:lstStyle/>
        <a:p>
          <a:endParaRPr lang="pl-PL"/>
        </a:p>
      </dgm:t>
    </dgm:pt>
    <dgm:pt modelId="{1EFDA794-D6AD-4F21-BB2F-3D966E9B2CD7}" type="pres">
      <dgm:prSet presAssocID="{2F1BC0D5-C96E-4EFD-AD9C-D096D5EEA27F}" presName="node" presStyleLbl="node1" presStyleIdx="4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E541F4-0FC3-4029-BE5F-6954F03DDFB9}" type="pres">
      <dgm:prSet presAssocID="{961B633C-7434-4F6A-BDE2-05FE2D685329}" presName="sibTrans" presStyleLbl="sibTrans2D1" presStyleIdx="4" presStyleCnt="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8639C35C-7725-4F63-9B05-793E52A79082}" type="pres">
      <dgm:prSet presAssocID="{961B633C-7434-4F6A-BDE2-05FE2D685329}" presName="connectorText" presStyleLbl="sibTrans2D1" presStyleIdx="4" presStyleCnt="7"/>
      <dgm:spPr/>
      <dgm:t>
        <a:bodyPr/>
        <a:lstStyle/>
        <a:p>
          <a:endParaRPr lang="pl-PL"/>
        </a:p>
      </dgm:t>
    </dgm:pt>
    <dgm:pt modelId="{3628106B-6601-4822-9223-08955DAB0D41}" type="pres">
      <dgm:prSet presAssocID="{4402065C-8668-4354-8C5E-FBA7940CDF58}" presName="node" presStyleLbl="node1" presStyleIdx="5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9C2A8E9-1D9E-4D46-B407-952C4C5BD94A}" type="pres">
      <dgm:prSet presAssocID="{A1B3B264-0B67-4682-A119-2F65F7FB2DCE}" presName="sibTrans" presStyleLbl="sibTrans2D1" presStyleIdx="5" presStyleCnt="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F6663FEE-818D-409D-8184-61127EFDFBED}" type="pres">
      <dgm:prSet presAssocID="{A1B3B264-0B67-4682-A119-2F65F7FB2DCE}" presName="connectorText" presStyleLbl="sibTrans2D1" presStyleIdx="5" presStyleCnt="7"/>
      <dgm:spPr/>
      <dgm:t>
        <a:bodyPr/>
        <a:lstStyle/>
        <a:p>
          <a:endParaRPr lang="pl-PL"/>
        </a:p>
      </dgm:t>
    </dgm:pt>
    <dgm:pt modelId="{E6F21CA8-712C-4012-9C72-2C270EBAE9AA}" type="pres">
      <dgm:prSet presAssocID="{2815EFE9-A6BC-4DC0-B87D-1AE947E61860}" presName="node" presStyleLbl="node1" presStyleIdx="6" presStyleCnt="7" custScaleX="134046" custScaleY="1333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2D4810-D0AA-4B4C-8089-1DCD7931B79A}" type="pres">
      <dgm:prSet presAssocID="{14B9ED71-CCA9-4638-A9DB-05B9FE85B3B2}" presName="sibTrans" presStyleLbl="sibTrans2D1" presStyleIdx="6" presStyleCnt="7"/>
      <dgm:spPr/>
      <dgm:t>
        <a:bodyPr/>
        <a:lstStyle/>
        <a:p>
          <a:endParaRPr lang="pl-PL"/>
        </a:p>
      </dgm:t>
    </dgm:pt>
    <dgm:pt modelId="{50BD9F3D-79F2-4EC3-95C3-56CDA59FCCA4}" type="pres">
      <dgm:prSet presAssocID="{14B9ED71-CCA9-4638-A9DB-05B9FE85B3B2}" presName="connectorText" presStyleLbl="sibTrans2D1" presStyleIdx="6" presStyleCnt="7"/>
      <dgm:spPr/>
      <dgm:t>
        <a:bodyPr/>
        <a:lstStyle/>
        <a:p>
          <a:endParaRPr lang="pl-PL"/>
        </a:p>
      </dgm:t>
    </dgm:pt>
  </dgm:ptLst>
  <dgm:cxnLst>
    <dgm:cxn modelId="{58FC29BD-75FE-417A-8628-C05CC23C841E}" type="presOf" srcId="{45B621E3-6D90-4DC5-BFF5-18CCC4D2E19D}" destId="{3C34CA4F-0F8A-4D6D-AE44-09E9645B4ACD}" srcOrd="1" destOrd="0" presId="urn:microsoft.com/office/officeart/2005/8/layout/cycle2"/>
    <dgm:cxn modelId="{C5E7EB90-6482-4206-BD9E-DBA2A9A6DD9F}" srcId="{C1CB7BF3-64FC-4D75-AD1B-9950CAD7F9C2}" destId="{28347BA0-5DD8-4705-A052-98A20F1E5253}" srcOrd="1" destOrd="0" parTransId="{FD5B8084-3FF6-4F87-A8EE-FCE361296E81}" sibTransId="{B43A00E9-706E-43FF-8BB6-038820F9CB7C}"/>
    <dgm:cxn modelId="{3F06DA5E-B593-496D-BF93-610DD8DC0F2B}" type="presOf" srcId="{95570092-B43A-4483-8F84-8A642D7A3AAB}" destId="{BCD67E03-C649-4018-B7CC-0F503D06592A}" srcOrd="0" destOrd="0" presId="urn:microsoft.com/office/officeart/2005/8/layout/cycle2"/>
    <dgm:cxn modelId="{6F636812-0D82-4811-9CD9-B0358D0AA4E1}" type="presOf" srcId="{961B633C-7434-4F6A-BDE2-05FE2D685329}" destId="{8639C35C-7725-4F63-9B05-793E52A79082}" srcOrd="1" destOrd="0" presId="urn:microsoft.com/office/officeart/2005/8/layout/cycle2"/>
    <dgm:cxn modelId="{68686E53-EF28-4CE5-A0DA-A1CB65589629}" type="presOf" srcId="{2815EFE9-A6BC-4DC0-B87D-1AE947E61860}" destId="{E6F21CA8-712C-4012-9C72-2C270EBAE9AA}" srcOrd="0" destOrd="0" presId="urn:microsoft.com/office/officeart/2005/8/layout/cycle2"/>
    <dgm:cxn modelId="{294DEABF-9AAF-4754-B0E4-DF260E7840A0}" type="presOf" srcId="{B43A00E9-706E-43FF-8BB6-038820F9CB7C}" destId="{596FBB74-A1B8-448E-871F-BA82717C2093}" srcOrd="1" destOrd="0" presId="urn:microsoft.com/office/officeart/2005/8/layout/cycle2"/>
    <dgm:cxn modelId="{79062608-C0E8-4908-9CD1-40AF796C5E8D}" type="presOf" srcId="{2F1BC0D5-C96E-4EFD-AD9C-D096D5EEA27F}" destId="{1EFDA794-D6AD-4F21-BB2F-3D966E9B2CD7}" srcOrd="0" destOrd="0" presId="urn:microsoft.com/office/officeart/2005/8/layout/cycle2"/>
    <dgm:cxn modelId="{40A60617-8138-4542-83DE-027F89E4B6D9}" type="presOf" srcId="{BB999D46-0055-4328-AAE2-F4DCD83C6636}" destId="{407A70FF-382D-4548-B29C-4364AAD7967A}" srcOrd="0" destOrd="0" presId="urn:microsoft.com/office/officeart/2005/8/layout/cycle2"/>
    <dgm:cxn modelId="{DCA530F8-A955-4625-AF1E-951AB66FCF5E}" srcId="{C1CB7BF3-64FC-4D75-AD1B-9950CAD7F9C2}" destId="{E930C658-CE26-4969-A5C5-9E01CFEE5B8E}" srcOrd="2" destOrd="0" parTransId="{828A1368-94A8-4B3A-B21F-160F0B720C31}" sibTransId="{45B621E3-6D90-4DC5-BFF5-18CCC4D2E19D}"/>
    <dgm:cxn modelId="{C8C1DFBF-4C2E-4D81-B8B2-B78AA66E2557}" srcId="{C1CB7BF3-64FC-4D75-AD1B-9950CAD7F9C2}" destId="{4402065C-8668-4354-8C5E-FBA7940CDF58}" srcOrd="5" destOrd="0" parTransId="{3E32573F-7C78-4E7B-81C7-EDDF6FA69B89}" sibTransId="{A1B3B264-0B67-4682-A119-2F65F7FB2DCE}"/>
    <dgm:cxn modelId="{99FB9AB1-47DA-4942-B4B2-693B61D46CD3}" type="presOf" srcId="{C52E3113-D3F8-4C37-8F63-A700E1CFEF36}" destId="{B342D3BE-67E2-4221-95D8-07FE1EBA6732}" srcOrd="1" destOrd="0" presId="urn:microsoft.com/office/officeart/2005/8/layout/cycle2"/>
    <dgm:cxn modelId="{D297C35F-39C6-4A17-A8E2-DC423BAA81CC}" type="presOf" srcId="{C1CB7BF3-64FC-4D75-AD1B-9950CAD7F9C2}" destId="{01322384-14E6-46A4-A02E-A5E8915B4EDE}" srcOrd="0" destOrd="0" presId="urn:microsoft.com/office/officeart/2005/8/layout/cycle2"/>
    <dgm:cxn modelId="{11DDF91B-DA22-45B6-9949-9E63E0EBBF31}" type="presOf" srcId="{45B621E3-6D90-4DC5-BFF5-18CCC4D2E19D}" destId="{FC2B2EAA-5F69-43AB-8119-9E6188159601}" srcOrd="0" destOrd="0" presId="urn:microsoft.com/office/officeart/2005/8/layout/cycle2"/>
    <dgm:cxn modelId="{432282FB-E3E4-4E4C-A11D-3607AF87CAFD}" type="presOf" srcId="{B43A00E9-706E-43FF-8BB6-038820F9CB7C}" destId="{44AF5A55-1C64-4C83-9FCB-FAEBFE4F1BBE}" srcOrd="0" destOrd="0" presId="urn:microsoft.com/office/officeart/2005/8/layout/cycle2"/>
    <dgm:cxn modelId="{839E23B7-5F66-4CDE-9268-E454BD7B30A8}" type="presOf" srcId="{28347BA0-5DD8-4705-A052-98A20F1E5253}" destId="{43935AC6-CDAA-4222-913C-0C9210482CCD}" srcOrd="0" destOrd="0" presId="urn:microsoft.com/office/officeart/2005/8/layout/cycle2"/>
    <dgm:cxn modelId="{1E40666D-21E7-4361-BD07-3599EEA6A73B}" srcId="{C1CB7BF3-64FC-4D75-AD1B-9950CAD7F9C2}" destId="{2F1BC0D5-C96E-4EFD-AD9C-D096D5EEA27F}" srcOrd="4" destOrd="0" parTransId="{7BF6EA43-F5D5-45A2-B17E-1013C02FDD3D}" sibTransId="{961B633C-7434-4F6A-BDE2-05FE2D685329}"/>
    <dgm:cxn modelId="{897BB9A8-DD43-4618-9AB5-BD08DD502BC9}" srcId="{C1CB7BF3-64FC-4D75-AD1B-9950CAD7F9C2}" destId="{A1BD449A-2D1E-4FC7-B8E2-E4AE8C305FC3}" srcOrd="0" destOrd="0" parTransId="{BE8B6995-6EE6-4D6C-8005-01BE49ADFD04}" sibTransId="{BB999D46-0055-4328-AAE2-F4DCD83C6636}"/>
    <dgm:cxn modelId="{C10E647B-0C3F-48FF-85F3-D274A07E7F13}" type="presOf" srcId="{14B9ED71-CCA9-4638-A9DB-05B9FE85B3B2}" destId="{50BD9F3D-79F2-4EC3-95C3-56CDA59FCCA4}" srcOrd="1" destOrd="0" presId="urn:microsoft.com/office/officeart/2005/8/layout/cycle2"/>
    <dgm:cxn modelId="{46FD2F15-0378-4ADE-BAFB-DC8AFEEE9310}" type="presOf" srcId="{A1B3B264-0B67-4682-A119-2F65F7FB2DCE}" destId="{F6663FEE-818D-409D-8184-61127EFDFBED}" srcOrd="1" destOrd="0" presId="urn:microsoft.com/office/officeart/2005/8/layout/cycle2"/>
    <dgm:cxn modelId="{C3BCE343-DE44-4CBB-BD8B-27FAE9060EBA}" type="presOf" srcId="{14B9ED71-CCA9-4638-A9DB-05B9FE85B3B2}" destId="{E72D4810-D0AA-4B4C-8089-1DCD7931B79A}" srcOrd="0" destOrd="0" presId="urn:microsoft.com/office/officeart/2005/8/layout/cycle2"/>
    <dgm:cxn modelId="{6C67FE15-3264-4B3C-A58A-4A492BF921CE}" type="presOf" srcId="{961B633C-7434-4F6A-BDE2-05FE2D685329}" destId="{5DE541F4-0FC3-4029-BE5F-6954F03DDFB9}" srcOrd="0" destOrd="0" presId="urn:microsoft.com/office/officeart/2005/8/layout/cycle2"/>
    <dgm:cxn modelId="{6CBE445D-846E-4B2C-902B-C7D84073F44B}" type="presOf" srcId="{A1BD449A-2D1E-4FC7-B8E2-E4AE8C305FC3}" destId="{517332B9-D618-40AB-B27E-5EDB17888D70}" srcOrd="0" destOrd="0" presId="urn:microsoft.com/office/officeart/2005/8/layout/cycle2"/>
    <dgm:cxn modelId="{310AA3FE-F3F0-47F3-9629-03D58695A603}" type="presOf" srcId="{4402065C-8668-4354-8C5E-FBA7940CDF58}" destId="{3628106B-6601-4822-9223-08955DAB0D41}" srcOrd="0" destOrd="0" presId="urn:microsoft.com/office/officeart/2005/8/layout/cycle2"/>
    <dgm:cxn modelId="{9AAC22DE-BE97-40B9-B08E-C1CB5EAF4949}" srcId="{C1CB7BF3-64FC-4D75-AD1B-9950CAD7F9C2}" destId="{95570092-B43A-4483-8F84-8A642D7A3AAB}" srcOrd="3" destOrd="0" parTransId="{E9979F6A-4CA1-4521-B08E-502783B992DE}" sibTransId="{C52E3113-D3F8-4C37-8F63-A700E1CFEF36}"/>
    <dgm:cxn modelId="{EFC7ED2D-8A6D-4F23-8997-9FB7EA4431E8}" type="presOf" srcId="{C52E3113-D3F8-4C37-8F63-A700E1CFEF36}" destId="{A84F5B1F-4725-4F84-AE37-F9430FB9E951}" srcOrd="0" destOrd="0" presId="urn:microsoft.com/office/officeart/2005/8/layout/cycle2"/>
    <dgm:cxn modelId="{61AD8B95-49EB-48B6-B00A-327DB3F14A57}" type="presOf" srcId="{BB999D46-0055-4328-AAE2-F4DCD83C6636}" destId="{25B74AD9-675E-4E0C-82FA-E0D9BB6C407F}" srcOrd="1" destOrd="0" presId="urn:microsoft.com/office/officeart/2005/8/layout/cycle2"/>
    <dgm:cxn modelId="{51F8D056-267E-45D5-B3FB-A8A311DAA1E0}" type="presOf" srcId="{E930C658-CE26-4969-A5C5-9E01CFEE5B8E}" destId="{DF8DE246-CCA5-4A90-8B3E-E85BEDFE0B68}" srcOrd="0" destOrd="0" presId="urn:microsoft.com/office/officeart/2005/8/layout/cycle2"/>
    <dgm:cxn modelId="{D9B943E8-E2E4-4973-9C56-7B42B0843AE8}" srcId="{C1CB7BF3-64FC-4D75-AD1B-9950CAD7F9C2}" destId="{2815EFE9-A6BC-4DC0-B87D-1AE947E61860}" srcOrd="6" destOrd="0" parTransId="{DB20F416-D71E-4318-BFE1-F1BFE93B3D78}" sibTransId="{14B9ED71-CCA9-4638-A9DB-05B9FE85B3B2}"/>
    <dgm:cxn modelId="{4208CD6F-2927-4D4C-89E5-12E6FC482900}" type="presOf" srcId="{A1B3B264-0B67-4682-A119-2F65F7FB2DCE}" destId="{19C2A8E9-1D9E-4D46-B407-952C4C5BD94A}" srcOrd="0" destOrd="0" presId="urn:microsoft.com/office/officeart/2005/8/layout/cycle2"/>
    <dgm:cxn modelId="{4AA8883C-FCBD-493C-A867-5C9BCD80F634}" type="presParOf" srcId="{01322384-14E6-46A4-A02E-A5E8915B4EDE}" destId="{517332B9-D618-40AB-B27E-5EDB17888D70}" srcOrd="0" destOrd="0" presId="urn:microsoft.com/office/officeart/2005/8/layout/cycle2"/>
    <dgm:cxn modelId="{E6803E11-DFAF-4706-9D5D-EF8C3A2A6863}" type="presParOf" srcId="{01322384-14E6-46A4-A02E-A5E8915B4EDE}" destId="{407A70FF-382D-4548-B29C-4364AAD7967A}" srcOrd="1" destOrd="0" presId="urn:microsoft.com/office/officeart/2005/8/layout/cycle2"/>
    <dgm:cxn modelId="{24C46A94-A0B4-4449-82AF-80863A8CAB7B}" type="presParOf" srcId="{407A70FF-382D-4548-B29C-4364AAD7967A}" destId="{25B74AD9-675E-4E0C-82FA-E0D9BB6C407F}" srcOrd="0" destOrd="0" presId="urn:microsoft.com/office/officeart/2005/8/layout/cycle2"/>
    <dgm:cxn modelId="{104A0BF5-F89F-45C8-B297-3A660A01BB44}" type="presParOf" srcId="{01322384-14E6-46A4-A02E-A5E8915B4EDE}" destId="{43935AC6-CDAA-4222-913C-0C9210482CCD}" srcOrd="2" destOrd="0" presId="urn:microsoft.com/office/officeart/2005/8/layout/cycle2"/>
    <dgm:cxn modelId="{EF014BCA-9219-45B7-91F2-9E47A29E2B30}" type="presParOf" srcId="{01322384-14E6-46A4-A02E-A5E8915B4EDE}" destId="{44AF5A55-1C64-4C83-9FCB-FAEBFE4F1BBE}" srcOrd="3" destOrd="0" presId="urn:microsoft.com/office/officeart/2005/8/layout/cycle2"/>
    <dgm:cxn modelId="{8460605D-39F4-4629-A9E3-39BB2D1AFF99}" type="presParOf" srcId="{44AF5A55-1C64-4C83-9FCB-FAEBFE4F1BBE}" destId="{596FBB74-A1B8-448E-871F-BA82717C2093}" srcOrd="0" destOrd="0" presId="urn:microsoft.com/office/officeart/2005/8/layout/cycle2"/>
    <dgm:cxn modelId="{B0742F8F-9629-4DE9-96FA-E69266A17F8E}" type="presParOf" srcId="{01322384-14E6-46A4-A02E-A5E8915B4EDE}" destId="{DF8DE246-CCA5-4A90-8B3E-E85BEDFE0B68}" srcOrd="4" destOrd="0" presId="urn:microsoft.com/office/officeart/2005/8/layout/cycle2"/>
    <dgm:cxn modelId="{E7CD082D-4E1A-42E2-94A1-8DF13BBF5329}" type="presParOf" srcId="{01322384-14E6-46A4-A02E-A5E8915B4EDE}" destId="{FC2B2EAA-5F69-43AB-8119-9E6188159601}" srcOrd="5" destOrd="0" presId="urn:microsoft.com/office/officeart/2005/8/layout/cycle2"/>
    <dgm:cxn modelId="{EA53652B-4842-4C94-946E-53BE24FC490E}" type="presParOf" srcId="{FC2B2EAA-5F69-43AB-8119-9E6188159601}" destId="{3C34CA4F-0F8A-4D6D-AE44-09E9645B4ACD}" srcOrd="0" destOrd="0" presId="urn:microsoft.com/office/officeart/2005/8/layout/cycle2"/>
    <dgm:cxn modelId="{4D5FA730-6BE2-43FD-9C78-7024F45B2C64}" type="presParOf" srcId="{01322384-14E6-46A4-A02E-A5E8915B4EDE}" destId="{BCD67E03-C649-4018-B7CC-0F503D06592A}" srcOrd="6" destOrd="0" presId="urn:microsoft.com/office/officeart/2005/8/layout/cycle2"/>
    <dgm:cxn modelId="{380C066B-6274-4509-A741-93A0FBAFF10F}" type="presParOf" srcId="{01322384-14E6-46A4-A02E-A5E8915B4EDE}" destId="{A84F5B1F-4725-4F84-AE37-F9430FB9E951}" srcOrd="7" destOrd="0" presId="urn:microsoft.com/office/officeart/2005/8/layout/cycle2"/>
    <dgm:cxn modelId="{A568DE96-D4AA-488E-B89F-C6968BA20F56}" type="presParOf" srcId="{A84F5B1F-4725-4F84-AE37-F9430FB9E951}" destId="{B342D3BE-67E2-4221-95D8-07FE1EBA6732}" srcOrd="0" destOrd="0" presId="urn:microsoft.com/office/officeart/2005/8/layout/cycle2"/>
    <dgm:cxn modelId="{2CA0B890-9CD5-4E7A-8768-FDCDCED1201B}" type="presParOf" srcId="{01322384-14E6-46A4-A02E-A5E8915B4EDE}" destId="{1EFDA794-D6AD-4F21-BB2F-3D966E9B2CD7}" srcOrd="8" destOrd="0" presId="urn:microsoft.com/office/officeart/2005/8/layout/cycle2"/>
    <dgm:cxn modelId="{857DC4A6-47E7-41E5-ADDF-71B697BCAB41}" type="presParOf" srcId="{01322384-14E6-46A4-A02E-A5E8915B4EDE}" destId="{5DE541F4-0FC3-4029-BE5F-6954F03DDFB9}" srcOrd="9" destOrd="0" presId="urn:microsoft.com/office/officeart/2005/8/layout/cycle2"/>
    <dgm:cxn modelId="{0857602E-3B02-4B14-AA4D-61B5E91B3D89}" type="presParOf" srcId="{5DE541F4-0FC3-4029-BE5F-6954F03DDFB9}" destId="{8639C35C-7725-4F63-9B05-793E52A79082}" srcOrd="0" destOrd="0" presId="urn:microsoft.com/office/officeart/2005/8/layout/cycle2"/>
    <dgm:cxn modelId="{E0BAD508-7D82-4007-831E-10FC9D34643D}" type="presParOf" srcId="{01322384-14E6-46A4-A02E-A5E8915B4EDE}" destId="{3628106B-6601-4822-9223-08955DAB0D41}" srcOrd="10" destOrd="0" presId="urn:microsoft.com/office/officeart/2005/8/layout/cycle2"/>
    <dgm:cxn modelId="{F06C454D-B11A-470F-9382-C580798E8B20}" type="presParOf" srcId="{01322384-14E6-46A4-A02E-A5E8915B4EDE}" destId="{19C2A8E9-1D9E-4D46-B407-952C4C5BD94A}" srcOrd="11" destOrd="0" presId="urn:microsoft.com/office/officeart/2005/8/layout/cycle2"/>
    <dgm:cxn modelId="{C2CCA32A-CA4A-4088-8EB6-2390232EDE40}" type="presParOf" srcId="{19C2A8E9-1D9E-4D46-B407-952C4C5BD94A}" destId="{F6663FEE-818D-409D-8184-61127EFDFBED}" srcOrd="0" destOrd="0" presId="urn:microsoft.com/office/officeart/2005/8/layout/cycle2"/>
    <dgm:cxn modelId="{5DD45D16-A923-4882-924B-ECA1A15282E7}" type="presParOf" srcId="{01322384-14E6-46A4-A02E-A5E8915B4EDE}" destId="{E6F21CA8-712C-4012-9C72-2C270EBAE9AA}" srcOrd="12" destOrd="0" presId="urn:microsoft.com/office/officeart/2005/8/layout/cycle2"/>
    <dgm:cxn modelId="{DC00E48E-20AA-4607-98C9-D8836CD364FD}" type="presParOf" srcId="{01322384-14E6-46A4-A02E-A5E8915B4EDE}" destId="{E72D4810-D0AA-4B4C-8089-1DCD7931B79A}" srcOrd="13" destOrd="0" presId="urn:microsoft.com/office/officeart/2005/8/layout/cycle2"/>
    <dgm:cxn modelId="{017AF713-813B-426E-8182-00B83E9987BE}" type="presParOf" srcId="{E72D4810-D0AA-4B4C-8089-1DCD7931B79A}" destId="{50BD9F3D-79F2-4EC3-95C3-56CDA59FCCA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332B9-D618-40AB-B27E-5EDB17888D70}">
      <dsp:nvSpPr>
        <dsp:cNvPr id="0" name=""/>
        <dsp:cNvSpPr/>
      </dsp:nvSpPr>
      <dsp:spPr>
        <a:xfrm>
          <a:off x="3368779" y="-209482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Monitoring </a:t>
          </a:r>
          <a:r>
            <a:rPr lang="pl-PL" sz="1400" kern="1200" dirty="0">
              <a:solidFill>
                <a:schemeClr val="tx1"/>
              </a:solidFill>
            </a:rPr>
            <a:t>Strategii</a:t>
          </a:r>
          <a:endParaRPr lang="pl-PL" sz="1400" kern="1200" dirty="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>
        <a:off x="3615889" y="36391"/>
        <a:ext cx="1193156" cy="1187183"/>
      </dsp:txXfrm>
    </dsp:sp>
    <dsp:sp modelId="{407A70FF-382D-4548-B29C-4364AAD7967A}">
      <dsp:nvSpPr>
        <dsp:cNvPr id="0" name=""/>
        <dsp:cNvSpPr/>
      </dsp:nvSpPr>
      <dsp:spPr>
        <a:xfrm rot="1542857">
          <a:off x="5007029" y="826280"/>
          <a:ext cx="108315" cy="42484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>
        <a:off x="5008638" y="904200"/>
        <a:ext cx="75821" cy="254908"/>
      </dsp:txXfrm>
    </dsp:sp>
    <dsp:sp modelId="{43935AC6-CDAA-4222-913C-0C9210482CCD}">
      <dsp:nvSpPr>
        <dsp:cNvPr id="0" name=""/>
        <dsp:cNvSpPr/>
      </dsp:nvSpPr>
      <dsp:spPr>
        <a:xfrm>
          <a:off x="5071742" y="610621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>
              <a:solidFill>
                <a:schemeClr val="tx1"/>
              </a:solidFill>
              <a:latin typeface="Trebuchet MS" pitchFamily="34" charset="0"/>
            </a:rPr>
            <a:t>Badania </a:t>
          </a:r>
          <a:r>
            <a:rPr lang="pl-PL" sz="1400" kern="1200">
              <a:solidFill>
                <a:schemeClr val="tx1"/>
              </a:solidFill>
            </a:rPr>
            <a:t>opinii</a:t>
          </a:r>
          <a:r>
            <a:rPr lang="pl-PL" sz="1400" kern="1200">
              <a:solidFill>
                <a:schemeClr val="tx1"/>
              </a:solidFill>
              <a:latin typeface="Trebuchet MS" pitchFamily="34" charset="0"/>
            </a:rPr>
            <a:t> mieszkańców</a:t>
          </a:r>
        </a:p>
      </dsp:txBody>
      <dsp:txXfrm>
        <a:off x="5318852" y="856494"/>
        <a:ext cx="1193156" cy="1187183"/>
      </dsp:txXfrm>
    </dsp:sp>
    <dsp:sp modelId="{44AF5A55-1C64-4C83-9FCB-FAEBFE4F1BBE}">
      <dsp:nvSpPr>
        <dsp:cNvPr id="0" name=""/>
        <dsp:cNvSpPr/>
      </dsp:nvSpPr>
      <dsp:spPr>
        <a:xfrm rot="4628571">
          <a:off x="6069163" y="2155958"/>
          <a:ext cx="111724" cy="4248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</a:endParaRPr>
        </a:p>
      </dsp:txBody>
      <dsp:txXfrm>
        <a:off x="6082192" y="2224589"/>
        <a:ext cx="78207" cy="254908"/>
      </dsp:txXfrm>
    </dsp:sp>
    <dsp:sp modelId="{DF8DE246-CCA5-4A90-8B3E-E85BEDFE0B68}">
      <dsp:nvSpPr>
        <dsp:cNvPr id="0" name=""/>
        <dsp:cNvSpPr/>
      </dsp:nvSpPr>
      <dsp:spPr>
        <a:xfrm>
          <a:off x="5492339" y="2453377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>
              <a:solidFill>
                <a:schemeClr val="tx1"/>
              </a:solidFill>
            </a:rPr>
            <a:t>Ewaluacja Strategii</a:t>
          </a:r>
        </a:p>
      </dsp:txBody>
      <dsp:txXfrm>
        <a:off x="5739449" y="2699250"/>
        <a:ext cx="1193156" cy="1187183"/>
      </dsp:txXfrm>
    </dsp:sp>
    <dsp:sp modelId="{FC2B2EAA-5F69-43AB-8119-9E6188159601}">
      <dsp:nvSpPr>
        <dsp:cNvPr id="0" name=""/>
        <dsp:cNvSpPr/>
      </dsp:nvSpPr>
      <dsp:spPr>
        <a:xfrm rot="7714286">
          <a:off x="5693622" y="3816867"/>
          <a:ext cx="110212" cy="42484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 rot="10800000">
        <a:off x="5720462" y="3888911"/>
        <a:ext cx="77148" cy="254908"/>
      </dsp:txXfrm>
    </dsp:sp>
    <dsp:sp modelId="{BCD67E03-C649-4018-B7CC-0F503D06592A}">
      <dsp:nvSpPr>
        <dsp:cNvPr id="0" name=""/>
        <dsp:cNvSpPr/>
      </dsp:nvSpPr>
      <dsp:spPr>
        <a:xfrm>
          <a:off x="4313852" y="3931152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chemeClr val="tx1"/>
              </a:solidFill>
            </a:rPr>
            <a:t>Formułowanie</a:t>
          </a:r>
          <a:r>
            <a:rPr lang="pl-PL" sz="1400" kern="12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 rekomendacji zmian Strategii</a:t>
          </a:r>
        </a:p>
      </dsp:txBody>
      <dsp:txXfrm>
        <a:off x="4560962" y="4177025"/>
        <a:ext cx="1193156" cy="1187183"/>
      </dsp:txXfrm>
    </dsp:sp>
    <dsp:sp modelId="{A84F5B1F-4725-4F84-AE37-F9430FB9E951}">
      <dsp:nvSpPr>
        <dsp:cNvPr id="0" name=""/>
        <dsp:cNvSpPr/>
      </dsp:nvSpPr>
      <dsp:spPr>
        <a:xfrm rot="10800000">
          <a:off x="4161775" y="4558194"/>
          <a:ext cx="107467" cy="42484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 rot="10800000">
        <a:off x="4194015" y="4643163"/>
        <a:ext cx="75227" cy="254908"/>
      </dsp:txXfrm>
    </dsp:sp>
    <dsp:sp modelId="{1EFDA794-D6AD-4F21-BB2F-3D966E9B2CD7}">
      <dsp:nvSpPr>
        <dsp:cNvPr id="0" name=""/>
        <dsp:cNvSpPr/>
      </dsp:nvSpPr>
      <dsp:spPr>
        <a:xfrm>
          <a:off x="2423706" y="3931152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chemeClr val="tx1"/>
              </a:solidFill>
            </a:rPr>
            <a:t>Weryfikacja</a:t>
          </a:r>
          <a:r>
            <a:rPr lang="pl-PL" sz="1400" kern="12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/ aktualizacja Strategii</a:t>
          </a:r>
        </a:p>
      </dsp:txBody>
      <dsp:txXfrm>
        <a:off x="2670816" y="4177025"/>
        <a:ext cx="1193156" cy="1187183"/>
      </dsp:txXfrm>
    </dsp:sp>
    <dsp:sp modelId="{5DE541F4-0FC3-4029-BE5F-6954F03DDFB9}">
      <dsp:nvSpPr>
        <dsp:cNvPr id="0" name=""/>
        <dsp:cNvSpPr/>
      </dsp:nvSpPr>
      <dsp:spPr>
        <a:xfrm rot="13885714">
          <a:off x="2624990" y="3821745"/>
          <a:ext cx="110212" cy="42484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 rot="10800000">
        <a:off x="2651830" y="3919639"/>
        <a:ext cx="77148" cy="254908"/>
      </dsp:txXfrm>
    </dsp:sp>
    <dsp:sp modelId="{3628106B-6601-4822-9223-08955DAB0D41}">
      <dsp:nvSpPr>
        <dsp:cNvPr id="0" name=""/>
        <dsp:cNvSpPr/>
      </dsp:nvSpPr>
      <dsp:spPr>
        <a:xfrm>
          <a:off x="1245220" y="2453377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rPr>
            <a:t>Konsultowanie i akceptacja aktualizacji Strategii</a:t>
          </a:r>
        </a:p>
      </dsp:txBody>
      <dsp:txXfrm>
        <a:off x="1492330" y="2699250"/>
        <a:ext cx="1193156" cy="1187183"/>
      </dsp:txXfrm>
    </dsp:sp>
    <dsp:sp modelId="{19C2A8E9-1D9E-4D46-B407-952C4C5BD94A}">
      <dsp:nvSpPr>
        <dsp:cNvPr id="0" name=""/>
        <dsp:cNvSpPr/>
      </dsp:nvSpPr>
      <dsp:spPr>
        <a:xfrm rot="16971429">
          <a:off x="2242640" y="2162123"/>
          <a:ext cx="111724" cy="42484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  <a:ea typeface="+mn-ea"/>
            <a:cs typeface="+mn-cs"/>
          </a:endParaRPr>
        </a:p>
      </dsp:txBody>
      <dsp:txXfrm>
        <a:off x="2255669" y="2263430"/>
        <a:ext cx="78207" cy="254908"/>
      </dsp:txXfrm>
    </dsp:sp>
    <dsp:sp modelId="{E6F21CA8-712C-4012-9C72-2C270EBAE9AA}">
      <dsp:nvSpPr>
        <dsp:cNvPr id="0" name=""/>
        <dsp:cNvSpPr/>
      </dsp:nvSpPr>
      <dsp:spPr>
        <a:xfrm>
          <a:off x="1665817" y="610621"/>
          <a:ext cx="1687376" cy="16789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chemeClr val="tx1"/>
              </a:solidFill>
            </a:rPr>
            <a:t>Realizacja Strategii</a:t>
          </a:r>
        </a:p>
      </dsp:txBody>
      <dsp:txXfrm>
        <a:off x="1912927" y="856494"/>
        <a:ext cx="1193156" cy="1187183"/>
      </dsp:txXfrm>
    </dsp:sp>
    <dsp:sp modelId="{E72D4810-D0AA-4B4C-8089-1DCD7931B79A}">
      <dsp:nvSpPr>
        <dsp:cNvPr id="0" name=""/>
        <dsp:cNvSpPr/>
      </dsp:nvSpPr>
      <dsp:spPr>
        <a:xfrm rot="20057143">
          <a:off x="3304066" y="828941"/>
          <a:ext cx="108315" cy="4248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kern="1200">
            <a:solidFill>
              <a:schemeClr val="tx1"/>
            </a:solidFill>
            <a:latin typeface="Trebuchet MS" pitchFamily="34" charset="0"/>
          </a:endParaRPr>
        </a:p>
      </dsp:txBody>
      <dsp:txXfrm>
        <a:off x="3305675" y="920959"/>
        <a:ext cx="75821" cy="254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722" tIns="41861" rIns="83722" bIns="41861" numCol="1" anchor="t" anchorCtr="0" compatLnSpc="1">
            <a:prstTxWarp prst="textNoShape">
              <a:avLst/>
            </a:prstTxWarp>
          </a:bodyPr>
          <a:lstStyle>
            <a:lvl1pPr defTabSz="411163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722" tIns="41861" rIns="83722" bIns="41861" numCol="1" anchor="t" anchorCtr="0" compatLnSpc="1">
            <a:prstTxWarp prst="textNoShape">
              <a:avLst/>
            </a:prstTxWarp>
          </a:bodyPr>
          <a:lstStyle>
            <a:lvl1pPr algn="r" defTabSz="411163">
              <a:defRPr sz="1100"/>
            </a:lvl1pPr>
          </a:lstStyle>
          <a:p>
            <a:pPr>
              <a:defRPr/>
            </a:pPr>
            <a:fld id="{45529EBA-B763-4E8E-B58E-B96B1B14D7BC}" type="datetimeFigureOut">
              <a:rPr lang="pl-PL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722" tIns="41861" rIns="83722" bIns="41861" numCol="1" anchor="b" anchorCtr="0" compatLnSpc="1">
            <a:prstTxWarp prst="textNoShape">
              <a:avLst/>
            </a:prstTxWarp>
          </a:bodyPr>
          <a:lstStyle>
            <a:lvl1pPr defTabSz="411163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722" tIns="41861" rIns="83722" bIns="41861" numCol="1" anchor="b" anchorCtr="0" compatLnSpc="1">
            <a:prstTxWarp prst="textNoShape">
              <a:avLst/>
            </a:prstTxWarp>
          </a:bodyPr>
          <a:lstStyle>
            <a:lvl1pPr algn="r" defTabSz="411163">
              <a:defRPr sz="1100"/>
            </a:lvl1pPr>
          </a:lstStyle>
          <a:p>
            <a:pPr>
              <a:defRPr/>
            </a:pPr>
            <a:fld id="{DE76AA5C-C07B-4C13-96A0-ED8AD8A0E1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5081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2550" y="935038"/>
            <a:ext cx="4267200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63625" y="4445000"/>
            <a:ext cx="4851400" cy="3551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val="83677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424748" y="934445"/>
            <a:ext cx="4124646" cy="32012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/>
          </p:nvPr>
        </p:nvSpPr>
        <p:spPr>
          <a:xfrm>
            <a:off x="1064288" y="4445248"/>
            <a:ext cx="4852691" cy="3553545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424748" y="934445"/>
            <a:ext cx="4124646" cy="32012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/>
          </p:nvPr>
        </p:nvSpPr>
        <p:spPr>
          <a:xfrm>
            <a:off x="1064288" y="4445248"/>
            <a:ext cx="4852691" cy="3553545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424748" y="934445"/>
            <a:ext cx="4124646" cy="32012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/>
          </p:nvPr>
        </p:nvSpPr>
        <p:spPr>
          <a:xfrm>
            <a:off x="1064288" y="4445248"/>
            <a:ext cx="4852691" cy="3553545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54138" y="935038"/>
            <a:ext cx="4264025" cy="31988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83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423988" y="935038"/>
            <a:ext cx="4125912" cy="3200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22" tIns="41861" rIns="83722" bIns="41861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 altLang="pl-PL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/>
          </p:nvPr>
        </p:nvSpPr>
        <p:spPr>
          <a:xfrm>
            <a:off x="1063625" y="4445000"/>
            <a:ext cx="4852988" cy="3554413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elka boczn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56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188" y="542925"/>
            <a:ext cx="218916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belka mal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725" y="6716713"/>
            <a:ext cx="476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525" y="6799263"/>
            <a:ext cx="4967288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2388" y="4478058"/>
            <a:ext cx="4839049" cy="1105952"/>
          </a:xfrm>
        </p:spPr>
        <p:txBody>
          <a:bodyPr lIns="100783" tIns="50392" rIns="100783" bIns="50392" anchor="ctr"/>
          <a:lstStyle>
            <a:lvl1pPr algn="r">
              <a:defRPr sz="18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6393" y="5622510"/>
            <a:ext cx="4763795" cy="477729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b="0" i="1">
                <a:solidFill>
                  <a:schemeClr val="bg2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56438" y="7092950"/>
            <a:ext cx="1023937" cy="296863"/>
          </a:xfrm>
        </p:spPr>
        <p:txBody>
          <a:bodyPr/>
          <a:lstStyle>
            <a:lvl1pPr>
              <a:defRPr sz="900">
                <a:solidFill>
                  <a:srgbClr val="A31F09"/>
                </a:solidFill>
                <a:latin typeface="+mn-lt"/>
              </a:defRPr>
            </a:lvl1pPr>
          </a:lstStyle>
          <a:p>
            <a:pPr>
              <a:defRPr/>
            </a:pPr>
            <a:fld id="{4EEF16F2-CBF7-44EE-92FD-C09838245973}" type="datetime4">
              <a:rPr lang="pl-PL"/>
              <a:pPr>
                <a:defRPr/>
              </a:pPr>
              <a:t>27 marca 2014</a:t>
            </a:fld>
            <a:endParaRPr lang="pl-PL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34E63-ED4E-403B-88E2-85643BBBF999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141133" y="167993"/>
            <a:ext cx="1807862" cy="63207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17545" y="167993"/>
            <a:ext cx="5255576" cy="632072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4E22-A157-496C-93CB-90A3D0A7059D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94A8C-B067-4617-94C0-2F6B31C7142F}" type="slidenum">
              <a:rPr lang="pl-PL"/>
              <a:pPr>
                <a:defRPr/>
              </a:pPr>
              <a:t>‹#›</a:t>
            </a:fld>
            <a:r>
              <a:rPr lang="pl-PL"/>
              <a:t>/10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7561263" y="6875463"/>
            <a:ext cx="2519362" cy="68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6" name="Obraz 11" descr="Logo pion małe.emf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0988" y="6948488"/>
            <a:ext cx="693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9"/>
          <p:cNvGrpSpPr>
            <a:grpSpLocks/>
          </p:cNvGrpSpPr>
          <p:nvPr userDrawn="1"/>
        </p:nvGrpSpPr>
        <p:grpSpPr bwMode="auto">
          <a:xfrm>
            <a:off x="0" y="446088"/>
            <a:ext cx="3532188" cy="7113587"/>
            <a:chOff x="0" y="404664"/>
            <a:chExt cx="3203848" cy="6453336"/>
          </a:xfrm>
        </p:grpSpPr>
        <p:sp>
          <p:nvSpPr>
            <p:cNvPr id="9" name="Schemat blokowy: proces 8"/>
            <p:cNvSpPr/>
            <p:nvPr userDrawn="1"/>
          </p:nvSpPr>
          <p:spPr>
            <a:xfrm>
              <a:off x="0" y="404664"/>
              <a:ext cx="2555879" cy="6453336"/>
            </a:xfrm>
            <a:prstGeom prst="flowChartProcess">
              <a:avLst/>
            </a:prstGeom>
            <a:solidFill>
              <a:schemeClr val="bg1">
                <a:lumMod val="7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0" name="Schemat blokowy: proces 9"/>
            <p:cNvSpPr/>
            <p:nvPr userDrawn="1"/>
          </p:nvSpPr>
          <p:spPr>
            <a:xfrm>
              <a:off x="2555879" y="404664"/>
              <a:ext cx="647969" cy="6453336"/>
            </a:xfrm>
            <a:prstGeom prst="flowChartProcess">
              <a:avLst/>
            </a:prstGeom>
            <a:solidFill>
              <a:srgbClr val="FFC000">
                <a:alpha val="16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6047" y="2430454"/>
            <a:ext cx="8412224" cy="1538375"/>
          </a:xfr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pl-PL" sz="5300" b="1" dirty="0">
                <a:solidFill>
                  <a:schemeClr val="tx2"/>
                </a:solidFill>
                <a:latin typeface="eurofurence light" pitchFamily="34" charset="0"/>
                <a:ea typeface="+mj-ea"/>
                <a:cs typeface="+mj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03111" y="4283816"/>
            <a:ext cx="7065160" cy="1321658"/>
          </a:xfrm>
        </p:spPr>
        <p:txBody>
          <a:bodyPr/>
          <a:lstStyle>
            <a:lvl1pPr marL="0" indent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l-PL" sz="2600" b="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7" name="Symbol zastępczy tekstu 25"/>
          <p:cNvSpPr>
            <a:spLocks noGrp="1"/>
          </p:cNvSpPr>
          <p:nvPr>
            <p:ph type="body" sz="quarter" idx="13"/>
          </p:nvPr>
        </p:nvSpPr>
        <p:spPr>
          <a:xfrm>
            <a:off x="7342443" y="5843600"/>
            <a:ext cx="2619666" cy="555628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000">
                <a:latin typeface="Calibri" pitchFamily="34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B0957-1ACF-4E22-B060-4485AA785B67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300" y="485779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20" indent="0">
              <a:buNone/>
              <a:defRPr sz="2000"/>
            </a:lvl2pPr>
            <a:lvl3pPr marL="1007838" indent="0">
              <a:buNone/>
              <a:defRPr sz="1800"/>
            </a:lvl3pPr>
            <a:lvl4pPr marL="1511758" indent="0">
              <a:buNone/>
              <a:defRPr sz="1500"/>
            </a:lvl4pPr>
            <a:lvl5pPr marL="2015677" indent="0">
              <a:buNone/>
              <a:defRPr sz="1500"/>
            </a:lvl5pPr>
            <a:lvl6pPr marL="2519597" indent="0">
              <a:buNone/>
              <a:defRPr sz="1500"/>
            </a:lvl6pPr>
            <a:lvl7pPr marL="3023515" indent="0">
              <a:buNone/>
              <a:defRPr sz="1500"/>
            </a:lvl7pPr>
            <a:lvl8pPr marL="3527435" indent="0">
              <a:buNone/>
              <a:defRPr sz="1500"/>
            </a:lvl8pPr>
            <a:lvl9pPr marL="4031354" indent="0">
              <a:buNone/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98A2-11C1-4707-8052-6AC0192DD782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7546" y="1853173"/>
            <a:ext cx="3505468" cy="463555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91024" y="1853173"/>
            <a:ext cx="3505467" cy="463555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EDA6D-4010-426D-98B2-48B64DB2F8F7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6229A-211D-4A2E-80EF-81CF9B337BDC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046A-D918-43C6-ACA9-35EE041865A2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F9611-DD6E-42F4-BC01-86DC1E5310E8}" type="slidenum">
              <a:rPr lang="pl-PL"/>
              <a:pPr>
                <a:defRPr/>
              </a:pPr>
              <a:t>‹#›</a:t>
            </a:fld>
            <a:r>
              <a:rPr lang="pl-PL"/>
              <a:t>/10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27A68-D181-402F-B429-2DAA81DF17BC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456" cy="1280945"/>
          </a:xfrm>
        </p:spPr>
        <p:txBody>
          <a:bodyPr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246" y="30098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033" y="1581934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D2C1-AD4A-44C3-93E0-79FC1A218150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079B-8873-4E97-ADC0-19372F380AB0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8188" y="219075"/>
            <a:ext cx="72104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0" y="1852613"/>
            <a:ext cx="71786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A31F09"/>
                </a:solidFill>
                <a:latin typeface="+mn-lt"/>
                <a:ea typeface="ＭＳ Ｐ明朝" pitchFamily="18" charset="-128"/>
                <a:cs typeface="+mn-cs"/>
              </a:defRPr>
            </a:lvl1pPr>
          </a:lstStyle>
          <a:p>
            <a:pPr>
              <a:defRPr/>
            </a:pPr>
            <a:fld id="{62ADC715-3EE1-426B-906F-F9561B0AA0D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09100" y="706596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+mn-lt"/>
                <a:ea typeface="ＭＳ Ｐ明朝" pitchFamily="18" charset="-128"/>
                <a:cs typeface="+mn-cs"/>
              </a:defRPr>
            </a:lvl1pPr>
          </a:lstStyle>
          <a:p>
            <a:pPr>
              <a:defRPr/>
            </a:pPr>
            <a:fld id="{9090E112-E108-4B80-A9C4-CA9D6625031B}" type="slidenum">
              <a:rPr lang="pl-PL"/>
              <a:pPr>
                <a:defRPr/>
              </a:pPr>
              <a:t>‹#›</a:t>
            </a:fld>
            <a:r>
              <a:rPr lang="pl-PL"/>
              <a:t>/27</a:t>
            </a:r>
          </a:p>
          <a:p>
            <a:pPr>
              <a:defRPr/>
            </a:pPr>
            <a:endParaRPr lang="pl-PL"/>
          </a:p>
        </p:txBody>
      </p:sp>
      <p:pic>
        <p:nvPicPr>
          <p:cNvPr id="7174" name="Picture 8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28025" y="271463"/>
            <a:ext cx="13890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0" descr="belka mala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67825" y="7107238"/>
            <a:ext cx="476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 descr="belka boczna - slajd wewn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8573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71663" y="6799263"/>
            <a:ext cx="496887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  <p:sldLayoutId id="2147484870" r:id="rId12"/>
  </p:sldLayoutIdLst>
  <p:transition spd="slow">
    <p:blinds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5pPr>
      <a:lvl6pPr marL="503972" algn="l" rtl="0" fontAlgn="base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6pPr>
      <a:lvl7pPr marL="1007943" algn="l" rtl="0" fontAlgn="base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7pPr>
      <a:lvl8pPr marL="1511915" algn="l" rtl="0" fontAlgn="base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8pPr>
      <a:lvl9pPr marL="2015886" algn="l" rtl="0" fontAlgn="base">
        <a:lnSpc>
          <a:spcPct val="130000"/>
        </a:lnSpc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Trebuchet MS" pitchFamily="34" charset="0"/>
        </a:defRPr>
      </a:lvl9pPr>
    </p:titleStyle>
    <p:bodyStyle>
      <a:lvl1pPr marL="95250" indent="-95250" algn="l" rtl="0" eaLnBrk="0" fontAlgn="base" hangingPunct="0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6875" algn="l"/>
        </a:tabLst>
        <a:defRPr sz="1300" b="1">
          <a:solidFill>
            <a:srgbClr val="4D4D4D"/>
          </a:solidFill>
          <a:latin typeface="+mn-lt"/>
          <a:ea typeface="+mn-ea"/>
          <a:cs typeface="+mn-cs"/>
        </a:defRPr>
      </a:lvl1pPr>
      <a:lvl2pPr marL="396875" indent="-103188" algn="l" rtl="0" eaLnBrk="0" fontAlgn="base" hangingPunct="0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6875" algn="l"/>
        </a:tabLst>
        <a:defRPr sz="1100">
          <a:solidFill>
            <a:srgbClr val="4D4D4D"/>
          </a:solidFill>
          <a:latin typeface="+mn-lt"/>
        </a:defRPr>
      </a:lvl2pPr>
      <a:lvl3pPr marL="685800" indent="-90488" algn="l" rtl="0" eaLnBrk="0" fontAlgn="base" hangingPunct="0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6875" algn="l"/>
        </a:tabLst>
        <a:defRPr sz="1100">
          <a:solidFill>
            <a:srgbClr val="4D4D4D"/>
          </a:solidFill>
          <a:latin typeface="+mn-lt"/>
        </a:defRPr>
      </a:lvl3pPr>
      <a:lvl4pPr marL="985838" indent="-103188" algn="l" rtl="0" eaLnBrk="0" fontAlgn="base" hangingPunct="0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6875" algn="l"/>
        </a:tabLst>
        <a:defRPr sz="1100">
          <a:solidFill>
            <a:srgbClr val="4D4D4D"/>
          </a:solidFill>
          <a:latin typeface="+mn-lt"/>
        </a:defRPr>
      </a:lvl4pPr>
      <a:lvl5pPr marL="1285875" indent="-100013" algn="l" rtl="0" eaLnBrk="0" fontAlgn="base" hangingPunct="0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6875" algn="l"/>
        </a:tabLst>
        <a:defRPr sz="1100">
          <a:solidFill>
            <a:srgbClr val="4D4D4D"/>
          </a:solidFill>
          <a:latin typeface="+mn-lt"/>
        </a:defRPr>
      </a:lvl5pPr>
      <a:lvl6pPr marL="1790150" indent="-101494" algn="l" rtl="0" fontAlgn="base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7228" algn="l"/>
        </a:tabLst>
        <a:defRPr sz="1100">
          <a:solidFill>
            <a:srgbClr val="4D4D4D"/>
          </a:solidFill>
          <a:latin typeface="+mn-lt"/>
        </a:defRPr>
      </a:lvl6pPr>
      <a:lvl7pPr marL="2294121" indent="-101494" algn="l" rtl="0" fontAlgn="base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7228" algn="l"/>
        </a:tabLst>
        <a:defRPr sz="1100">
          <a:solidFill>
            <a:srgbClr val="4D4D4D"/>
          </a:solidFill>
          <a:latin typeface="+mn-lt"/>
        </a:defRPr>
      </a:lvl7pPr>
      <a:lvl8pPr marL="2798093" indent="-101494" algn="l" rtl="0" fontAlgn="base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7228" algn="l"/>
        </a:tabLst>
        <a:defRPr sz="1100">
          <a:solidFill>
            <a:srgbClr val="4D4D4D"/>
          </a:solidFill>
          <a:latin typeface="+mn-lt"/>
        </a:defRPr>
      </a:lvl8pPr>
      <a:lvl9pPr marL="3302064" indent="-101494" algn="l" rtl="0" fontAlgn="base">
        <a:lnSpc>
          <a:spcPct val="130000"/>
        </a:lnSpc>
        <a:spcBef>
          <a:spcPct val="40000"/>
        </a:spcBef>
        <a:spcAft>
          <a:spcPct val="15000"/>
        </a:spcAft>
        <a:buClr>
          <a:srgbClr val="A31F09"/>
        </a:buClr>
        <a:buSzPct val="80000"/>
        <a:buFont typeface="Wingdings" pitchFamily="2" charset="2"/>
        <a:buChar char="§"/>
        <a:tabLst>
          <a:tab pos="397228" algn="l"/>
        </a:tabLst>
        <a:defRPr sz="1100">
          <a:solidFill>
            <a:srgbClr val="4D4D4D"/>
          </a:solidFill>
          <a:latin typeface="+mn-lt"/>
        </a:defRPr>
      </a:lvl9pPr>
    </p:bodyStyle>
    <p:otherStyle>
      <a:defPPr>
        <a:defRPr lang="pl-PL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Microsoft_Word_97_-_2003_Document2.doc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emf"/><Relationship Id="rId4" Type="http://schemas.openxmlformats.org/officeDocument/2006/relationships/oleObject" Target="../embeddings/Microsoft_Word_97_-_2003_Document3.doc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7"/>
          <p:cNvSpPr>
            <a:spLocks noGrp="1"/>
          </p:cNvSpPr>
          <p:nvPr>
            <p:ph type="ctrTitle"/>
          </p:nvPr>
        </p:nvSpPr>
        <p:spPr>
          <a:xfrm>
            <a:off x="1152525" y="2339975"/>
            <a:ext cx="7343775" cy="3243263"/>
          </a:xfrm>
        </p:spPr>
        <p:txBody>
          <a:bodyPr/>
          <a:lstStyle/>
          <a:p>
            <a:pPr algn="ctr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altLang="pl-PL" sz="2600" smtClean="0">
                <a:solidFill>
                  <a:schemeClr val="accent2"/>
                </a:solidFill>
                <a:cs typeface="Tahoma" pitchFamily="34" charset="0"/>
              </a:rPr>
              <a:t>Projekt Strategii Rozwoju Miasta Ruda Śląska na lata 2014-2030</a:t>
            </a:r>
            <a:r>
              <a:rPr lang="pl-PL" altLang="pl-PL" sz="2600" smtClean="0">
                <a:solidFill>
                  <a:schemeClr val="tx1"/>
                </a:solidFill>
                <a:cs typeface="Tahoma" pitchFamily="34" charset="0"/>
              </a:rPr>
              <a:t/>
            </a:r>
            <a:br>
              <a:rPr lang="pl-PL" altLang="pl-PL" sz="2600" smtClean="0">
                <a:solidFill>
                  <a:schemeClr val="tx1"/>
                </a:solidFill>
                <a:cs typeface="Tahoma" pitchFamily="34" charset="0"/>
              </a:rPr>
            </a:br>
            <a:r>
              <a:rPr lang="pl-PL" altLang="pl-PL" sz="280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pl-PL" altLang="pl-PL" sz="1400" smtClean="0">
                <a:solidFill>
                  <a:schemeClr val="tx1"/>
                </a:solidFill>
                <a:cs typeface="Tahoma" pitchFamily="34" charset="0"/>
              </a:rPr>
              <a:t/>
            </a:r>
            <a:br>
              <a:rPr lang="pl-PL" altLang="pl-PL" sz="1400" smtClean="0">
                <a:solidFill>
                  <a:schemeClr val="tx1"/>
                </a:solidFill>
                <a:cs typeface="Tahoma" pitchFamily="34" charset="0"/>
              </a:rPr>
            </a:br>
            <a:r>
              <a:rPr lang="pl-PL" altLang="pl-PL" sz="1400" smtClean="0">
                <a:solidFill>
                  <a:schemeClr val="tx1"/>
                </a:solidFill>
                <a:cs typeface="Tahoma" pitchFamily="34" charset="0"/>
              </a:rPr>
              <a:t/>
            </a:r>
            <a:br>
              <a:rPr lang="pl-PL" altLang="pl-PL" sz="1400" smtClean="0">
                <a:solidFill>
                  <a:schemeClr val="tx1"/>
                </a:solidFill>
                <a:cs typeface="Tahoma" pitchFamily="34" charset="0"/>
              </a:rPr>
            </a:br>
            <a:endParaRPr lang="pl-PL" altLang="pl-PL" sz="1400" smtClean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0483" name="Symbol zastępczy tekstu 9"/>
          <p:cNvSpPr>
            <a:spLocks noGrp="1"/>
          </p:cNvSpPr>
          <p:nvPr>
            <p:ph type="subTitle" idx="1"/>
          </p:nvPr>
        </p:nvSpPr>
        <p:spPr>
          <a:xfrm>
            <a:off x="2266950" y="5622925"/>
            <a:ext cx="4762500" cy="47783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altLang="pl-PL" sz="1800" dirty="0" smtClean="0">
                <a:solidFill>
                  <a:schemeClr val="tx1"/>
                </a:solidFill>
              </a:rPr>
              <a:t>27 marca 2014 r.</a:t>
            </a: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1800225" y="300038"/>
            <a:ext cx="48609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l-PL" altLang="pl-PL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03238" y="1403350"/>
            <a:ext cx="8785225" cy="4832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pl-PL" altLang="pl-PL" sz="2000">
                <a:latin typeface="Trebuchet MS" pitchFamily="34" charset="0"/>
              </a:rPr>
              <a:t>Ankieta </a:t>
            </a:r>
            <a:br>
              <a:rPr lang="pl-PL" altLang="pl-PL" sz="2000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skierowana do mieszka</a:t>
            </a:r>
            <a:r>
              <a:rPr lang="pl-PL" altLang="pl-PL" sz="2000">
                <a:latin typeface="Arial" charset="0"/>
              </a:rPr>
              <a:t>ńców</a:t>
            </a:r>
            <a:r>
              <a:rPr lang="pl-PL" altLang="pl-PL" sz="2000">
                <a:latin typeface="Trebuchet MS" pitchFamily="34" charset="0"/>
              </a:rPr>
              <a:t> Rudy Śląskiej </a:t>
            </a:r>
            <a:br>
              <a:rPr lang="pl-PL" altLang="pl-PL" sz="2000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dotyczyła: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pl-PL" alt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jakości życia w  mieście </a:t>
            </a:r>
            <a:br>
              <a:rPr lang="pl-PL" alt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</a:br>
            <a:r>
              <a:rPr lang="pl-PL" altLang="pl-PL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określenia kierunków rozwoju Rudy Śląskiej do roku 2030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pl-PL" altLang="pl-PL" sz="2000" b="1">
                <a:latin typeface="Trebuchet MS" pitchFamily="34" charset="0"/>
              </a:rPr>
              <a:t>17 pytań przykłady:</a:t>
            </a:r>
          </a:p>
          <a:p>
            <a:pPr defTabSz="914400">
              <a:lnSpc>
                <a:spcPct val="140000"/>
              </a:lnSpc>
              <a:buFontTx/>
              <a:buChar char="•"/>
              <a:defRPr/>
            </a:pPr>
            <a:r>
              <a:rPr lang="pl-PL" altLang="pl-PL" sz="1600">
                <a:latin typeface="Trebuchet MS" pitchFamily="34" charset="0"/>
              </a:rPr>
              <a:t> Jak mieszka się w Rudzie Śląskiej?</a:t>
            </a:r>
          </a:p>
          <a:p>
            <a:pPr defTabSz="914400">
              <a:lnSpc>
                <a:spcPct val="140000"/>
              </a:lnSpc>
              <a:buFontTx/>
              <a:buChar char="•"/>
              <a:defRPr/>
            </a:pPr>
            <a:r>
              <a:rPr lang="pl-PL" altLang="pl-PL" sz="1600">
                <a:latin typeface="Trebuchet MS" pitchFamily="34" charset="0"/>
              </a:rPr>
              <a:t> Proszę wyrazić swoją opinię na temat np. stanu dróg  i chodników, jakości edukacji,</a:t>
            </a:r>
            <a:br>
              <a:rPr lang="pl-PL" altLang="pl-PL" sz="1600">
                <a:latin typeface="Trebuchet MS" pitchFamily="34" charset="0"/>
              </a:rPr>
            </a:br>
            <a:r>
              <a:rPr lang="pl-PL" altLang="pl-PL" sz="1600">
                <a:latin typeface="Trebuchet MS" pitchFamily="34" charset="0"/>
              </a:rPr>
              <a:t>   możliwości znalezienia mieszkania w mieście, sieci placówek handlowych</a:t>
            </a:r>
          </a:p>
          <a:p>
            <a:pPr defTabSz="914400">
              <a:lnSpc>
                <a:spcPct val="140000"/>
              </a:lnSpc>
              <a:buFontTx/>
              <a:buChar char="•"/>
              <a:defRPr/>
            </a:pPr>
            <a:r>
              <a:rPr lang="pl-PL" altLang="pl-PL" sz="1600">
                <a:latin typeface="Trebuchet MS" pitchFamily="34" charset="0"/>
              </a:rPr>
              <a:t> W Rudzie Śląskiej najbardziej podoba mi się ...</a:t>
            </a:r>
          </a:p>
          <a:p>
            <a:pPr defTabSz="914400">
              <a:lnSpc>
                <a:spcPct val="140000"/>
              </a:lnSpc>
              <a:buFontTx/>
              <a:buChar char="•"/>
              <a:defRPr/>
            </a:pPr>
            <a:r>
              <a:rPr lang="pl-PL" altLang="pl-PL" sz="1600">
                <a:latin typeface="Trebuchet MS" pitchFamily="34" charset="0"/>
              </a:rPr>
              <a:t> Czy Ruda Śląska to dobre miasto do zamieszkania? </a:t>
            </a:r>
          </a:p>
          <a:p>
            <a:pPr defTabSz="914400">
              <a:lnSpc>
                <a:spcPct val="140000"/>
              </a:lnSpc>
              <a:buFontTx/>
              <a:buChar char="•"/>
              <a:defRPr/>
            </a:pPr>
            <a:r>
              <a:rPr lang="pl-PL" altLang="pl-PL" sz="1600">
                <a:latin typeface="Trebuchet MS" pitchFamily="34" charset="0"/>
              </a:rPr>
              <a:t> Jakim miastem powinna być Ruda Śląska w przyszłości? </a:t>
            </a:r>
          </a:p>
          <a:p>
            <a:pPr defTabSz="914400">
              <a:defRPr/>
            </a:pPr>
            <a:endParaRPr lang="pl-PL" altLang="pl-PL" sz="1600">
              <a:latin typeface="Trebuchet MS" pitchFamily="34" charset="0"/>
            </a:endParaRPr>
          </a:p>
          <a:p>
            <a:pPr defTabSz="914400">
              <a:defRPr/>
            </a:pPr>
            <a:r>
              <a:rPr lang="pl-PL" altLang="pl-PL" sz="2000">
                <a:latin typeface="Trebuchet MS" pitchFamily="34" charset="0"/>
              </a:rPr>
              <a:t>+ Pytania metryczkowe</a:t>
            </a:r>
          </a:p>
        </p:txBody>
      </p:sp>
      <p:sp>
        <p:nvSpPr>
          <p:cNvPr id="28676" name="Rectangle 2"/>
          <p:cNvSpPr txBox="1">
            <a:spLocks noChangeArrowheads="1"/>
          </p:cNvSpPr>
          <p:nvPr/>
        </p:nvSpPr>
        <p:spPr bwMode="auto">
          <a:xfrm>
            <a:off x="647700" y="466725"/>
            <a:ext cx="75390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Ankieta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27650" y="971525"/>
          <a:ext cx="4177158" cy="577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4" imgW="4759920" imgH="6735960" progId="AcroExch.Document.11">
                  <p:embed/>
                </p:oleObj>
              </mc:Choice>
              <mc:Fallback>
                <p:oleObj name="Acrobat Document" r:id="rId4" imgW="4759920" imgH="673596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0" y="971525"/>
                        <a:ext cx="4177158" cy="577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Ankieta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10" name="Symbol zastępczy numeru slajdu 5"/>
          <p:cNvSpPr txBox="1">
            <a:spLocks noGrp="1"/>
          </p:cNvSpPr>
          <p:nvPr/>
        </p:nvSpPr>
        <p:spPr bwMode="auto">
          <a:xfrm>
            <a:off x="9309100" y="7065963"/>
            <a:ext cx="623888" cy="363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0794" tIns="50397" rIns="100794" bIns="50397"/>
          <a:lstStyle/>
          <a:p>
            <a:pPr algn="r">
              <a:defRPr/>
            </a:pPr>
            <a:fld id="{AAD992DF-729B-4584-A3BF-1EFE1BC93918}" type="slidenum">
              <a:rPr lang="pl-PL" sz="1100">
                <a:latin typeface="+mn-lt"/>
              </a:rPr>
              <a:pPr algn="r">
                <a:defRPr/>
              </a:pPr>
              <a:t>11</a:t>
            </a:fld>
            <a:r>
              <a:rPr lang="pl-PL" sz="1100" dirty="0">
                <a:latin typeface="+mn-lt"/>
              </a:rPr>
              <a:t>/27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31800" y="2411413"/>
            <a:ext cx="5616575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40000"/>
              </a:lnSpc>
              <a:spcBef>
                <a:spcPct val="50000"/>
              </a:spcBef>
            </a:pPr>
            <a:r>
              <a:rPr lang="pl-PL" altLang="pl-PL" b="1">
                <a:latin typeface="Trebuchet MS" pitchFamily="34" charset="0"/>
              </a:rPr>
              <a:t>4 630 osób wzięło udział </a:t>
            </a:r>
            <a:br>
              <a:rPr lang="pl-PL" altLang="pl-PL" b="1">
                <a:latin typeface="Trebuchet MS" pitchFamily="34" charset="0"/>
              </a:rPr>
            </a:br>
            <a:r>
              <a:rPr lang="pl-PL" altLang="pl-PL" b="1">
                <a:latin typeface="Trebuchet MS" pitchFamily="34" charset="0"/>
              </a:rPr>
              <a:t>w ankiecie, w tym:</a:t>
            </a:r>
          </a:p>
          <a:p>
            <a:pPr defTabSz="914400">
              <a:lnSpc>
                <a:spcPct val="140000"/>
              </a:lnSpc>
              <a:spcBef>
                <a:spcPct val="50000"/>
              </a:spcBef>
            </a:pPr>
            <a:r>
              <a:rPr lang="pl-PL" altLang="pl-PL" b="1">
                <a:latin typeface="Trebuchet MS" pitchFamily="34" charset="0"/>
              </a:rPr>
              <a:t>- 1 219</a:t>
            </a:r>
            <a:r>
              <a:rPr lang="pl-PL" altLang="pl-PL">
                <a:latin typeface="Trebuchet MS" pitchFamily="34" charset="0"/>
              </a:rPr>
              <a:t> ankieta internetowa,</a:t>
            </a:r>
          </a:p>
          <a:p>
            <a:pPr defTabSz="914400">
              <a:lnSpc>
                <a:spcPct val="140000"/>
              </a:lnSpc>
            </a:pPr>
            <a:r>
              <a:rPr lang="pl-PL" altLang="pl-PL" b="1">
                <a:latin typeface="Trebuchet MS" pitchFamily="34" charset="0"/>
              </a:rPr>
              <a:t>- 3 136 </a:t>
            </a:r>
            <a:r>
              <a:rPr lang="pl-PL" altLang="pl-PL">
                <a:latin typeface="Trebuchet MS" pitchFamily="34" charset="0"/>
              </a:rPr>
              <a:t>ankieta papierowa,</a:t>
            </a:r>
          </a:p>
          <a:p>
            <a:pPr defTabSz="914400">
              <a:lnSpc>
                <a:spcPct val="140000"/>
              </a:lnSpc>
            </a:pPr>
            <a:r>
              <a:rPr lang="pl-PL" altLang="pl-PL" b="1">
                <a:latin typeface="Trebuchet MS" pitchFamily="34" charset="0"/>
              </a:rPr>
              <a:t>-    245 </a:t>
            </a:r>
            <a:r>
              <a:rPr lang="pl-PL" altLang="pl-PL">
                <a:latin typeface="Trebuchet MS" pitchFamily="34" charset="0"/>
              </a:rPr>
              <a:t>wywiady  kwestionariuszowe.</a:t>
            </a:r>
          </a:p>
          <a:p>
            <a:pPr defTabSz="914400"/>
            <a:endParaRPr lang="pl-PL" altLang="pl-PL" sz="2800" b="1">
              <a:latin typeface="Trebuchet MS" pitchFamily="34" charset="0"/>
            </a:endParaRPr>
          </a:p>
          <a:p>
            <a:pPr defTabSz="914400"/>
            <a:endParaRPr lang="pl-PL" altLang="pl-PL" sz="28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000" b="1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Ankieta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10" name="Symbol zastępczy numeru slajdu 5"/>
          <p:cNvSpPr txBox="1">
            <a:spLocks noGrp="1"/>
          </p:cNvSpPr>
          <p:nvPr/>
        </p:nvSpPr>
        <p:spPr bwMode="auto">
          <a:xfrm>
            <a:off x="9309100" y="7065963"/>
            <a:ext cx="623888" cy="363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0794" tIns="50397" rIns="100794" bIns="50397"/>
          <a:lstStyle/>
          <a:p>
            <a:pPr algn="r">
              <a:defRPr/>
            </a:pPr>
            <a:fld id="{243A60D7-7359-42C7-9458-18B42C28FFA6}" type="slidenum">
              <a:rPr lang="pl-PL" sz="1100">
                <a:latin typeface="+mn-lt"/>
              </a:rPr>
              <a:pPr algn="r">
                <a:defRPr/>
              </a:pPr>
              <a:t>12</a:t>
            </a:fld>
            <a:r>
              <a:rPr lang="pl-PL" sz="1100" dirty="0">
                <a:latin typeface="+mn-lt"/>
              </a:rPr>
              <a:t>/27</a:t>
            </a:r>
          </a:p>
        </p:txBody>
      </p:sp>
      <p:pic>
        <p:nvPicPr>
          <p:cNvPr id="29702" name="Picture 8" descr="ankiety_ra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448" y="1547589"/>
            <a:ext cx="3312094" cy="4607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503238" y="1692275"/>
            <a:ext cx="5616575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pl-PL" altLang="pl-PL" sz="1800" b="1" dirty="0">
                <a:latin typeface="Trebuchet MS" pitchFamily="34" charset="0"/>
              </a:rPr>
              <a:t>Blisko 60 % mieszkańców, </a:t>
            </a:r>
            <a:r>
              <a:rPr lang="pl-PL" altLang="pl-PL" sz="1800" dirty="0">
                <a:latin typeface="Trebuchet MS" pitchFamily="34" charset="0"/>
              </a:rPr>
              <a:t>jest zdania, </a:t>
            </a:r>
            <a:br>
              <a:rPr lang="pl-PL" altLang="pl-PL" sz="1800" dirty="0">
                <a:latin typeface="Trebuchet MS" pitchFamily="34" charset="0"/>
              </a:rPr>
            </a:br>
            <a:r>
              <a:rPr lang="pl-PL" altLang="pl-PL" sz="1800" dirty="0">
                <a:latin typeface="Trebuchet MS" pitchFamily="34" charset="0"/>
              </a:rPr>
              <a:t>że w Rudzie Śląskiej mieszka się dobrze lub bardzo dobrze. </a:t>
            </a:r>
          </a:p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pl-PL" altLang="pl-PL" sz="1800" b="1" dirty="0">
                <a:latin typeface="Trebuchet MS" pitchFamily="34" charset="0"/>
              </a:rPr>
              <a:t>Dla ponad 71 % badanych </a:t>
            </a:r>
            <a:r>
              <a:rPr lang="pl-PL" altLang="pl-PL" sz="1800" dirty="0">
                <a:latin typeface="Trebuchet MS" pitchFamily="34" charset="0"/>
              </a:rPr>
              <a:t>Ruda Śląska jest atrakcyjnym miejscem do zamieszkania. Tyle samo osób wskazało jednocześnie Rudę Śląską jako miejsce, z którym zamierzają związać swoją przyszłość.</a:t>
            </a:r>
          </a:p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pl-PL" altLang="pl-PL" sz="1800" b="1" dirty="0">
                <a:latin typeface="Trebuchet MS" pitchFamily="34" charset="0"/>
              </a:rPr>
              <a:t>Rudzianie bardzo są przywiązani </a:t>
            </a:r>
            <a:r>
              <a:rPr lang="pl-PL" altLang="pl-PL" sz="1800" dirty="0">
                <a:latin typeface="Trebuchet MS" pitchFamily="34" charset="0"/>
              </a:rPr>
              <a:t>do tradycji </a:t>
            </a:r>
            <a:br>
              <a:rPr lang="pl-PL" altLang="pl-PL" sz="1800" dirty="0">
                <a:latin typeface="Trebuchet MS" pitchFamily="34" charset="0"/>
              </a:rPr>
            </a:br>
            <a:r>
              <a:rPr lang="pl-PL" altLang="pl-PL" sz="1800" dirty="0">
                <a:latin typeface="Trebuchet MS" pitchFamily="34" charset="0"/>
              </a:rPr>
              <a:t>oraz swojego miejsca zamieszkania.</a:t>
            </a:r>
          </a:p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pl-PL" altLang="pl-PL" sz="1800" b="1" dirty="0">
                <a:latin typeface="Trebuchet MS" pitchFamily="34" charset="0"/>
              </a:rPr>
              <a:t>Ruda Śląska powinna być </a:t>
            </a:r>
            <a:r>
              <a:rPr lang="pl-PL" altLang="pl-PL" sz="1800" dirty="0">
                <a:latin typeface="Trebuchet MS" pitchFamily="34" charset="0"/>
              </a:rPr>
              <a:t>miastem sportu                i rekreacji oraz przemysłu nowoczesnego, nieuciążliwego dla otoczenia.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19250" y="457200"/>
            <a:ext cx="8459788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576263" y="1692275"/>
            <a:ext cx="54006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sz="2000" b="1">
                <a:latin typeface="Trebuchet MS" pitchFamily="34" charset="0"/>
              </a:rPr>
              <a:t>Diagnoza społeczno-gospodarcza</a:t>
            </a:r>
            <a:br>
              <a:rPr lang="pl-PL" altLang="pl-PL" sz="2000" b="1">
                <a:latin typeface="Trebuchet MS" pitchFamily="34" charset="0"/>
              </a:rPr>
            </a:br>
            <a:r>
              <a:rPr lang="pl-PL" altLang="pl-PL" sz="2000" b="1">
                <a:latin typeface="Trebuchet MS" pitchFamily="34" charset="0"/>
              </a:rPr>
              <a:t>Miasta Ruda Śląska </a:t>
            </a:r>
            <a:br>
              <a:rPr lang="pl-PL" altLang="pl-PL" sz="2000" b="1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jest dokumentem mającym charakter raportu o stanie Miasta </a:t>
            </a:r>
          </a:p>
          <a:p>
            <a:pPr defTabSz="914400"/>
            <a:endParaRPr lang="pl-PL" altLang="pl-PL" sz="2000">
              <a:latin typeface="Trebuchet MS" pitchFamily="34" charset="0"/>
            </a:endParaRPr>
          </a:p>
          <a:p>
            <a:pPr defTabSz="914400"/>
            <a:r>
              <a:rPr lang="pl-PL" altLang="pl-PL" sz="2000">
                <a:latin typeface="Trebuchet MS" pitchFamily="34" charset="0"/>
              </a:rPr>
              <a:t>Diagnozę przygotowano w oparciu o:</a:t>
            </a:r>
          </a:p>
          <a:p>
            <a:pPr defTabSz="914400">
              <a:buFont typeface="Wingdings" pitchFamily="2" charset="2"/>
              <a:buChar char="Ř"/>
            </a:pPr>
            <a:r>
              <a:rPr lang="pl-PL" altLang="pl-PL" sz="2000">
                <a:latin typeface="Trebuchet MS" pitchFamily="34" charset="0"/>
              </a:rPr>
              <a:t> dane Głównego Urzędu Statystycznego</a:t>
            </a:r>
          </a:p>
          <a:p>
            <a:pPr defTabSz="914400">
              <a:buFont typeface="Wingdings" pitchFamily="2" charset="2"/>
              <a:buChar char="Ř"/>
            </a:pPr>
            <a:r>
              <a:rPr lang="pl-PL" altLang="pl-PL" sz="2000">
                <a:latin typeface="Trebuchet MS" pitchFamily="34" charset="0"/>
              </a:rPr>
              <a:t> informacje z Urzędu Miasta</a:t>
            </a:r>
          </a:p>
          <a:p>
            <a:pPr defTabSz="914400">
              <a:buFont typeface="Wingdings" pitchFamily="2" charset="2"/>
              <a:buChar char="Ř"/>
            </a:pPr>
            <a:r>
              <a:rPr lang="pl-PL" altLang="pl-PL" sz="2000">
                <a:latin typeface="Trebuchet MS" pitchFamily="34" charset="0"/>
              </a:rPr>
              <a:t> instytucji z Rudy Śląskiej i spoza Miasta 	np. ZUS, Urząd 	Skarbowy, </a:t>
            </a:r>
            <a:br>
              <a:rPr lang="pl-PL" altLang="pl-PL" sz="2000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	NFZ o/ Katowice, Lasy Państwowe</a:t>
            </a:r>
          </a:p>
          <a:p>
            <a:pPr defTabSz="914400">
              <a:buFont typeface="Wingdings" pitchFamily="2" charset="2"/>
              <a:buChar char="Ř"/>
            </a:pPr>
            <a:r>
              <a:rPr lang="pl-PL" altLang="pl-PL" sz="2000">
                <a:latin typeface="Trebuchet MS" pitchFamily="34" charset="0"/>
              </a:rPr>
              <a:t> firmy mające siedzibę w Rudzie Śląskiej </a:t>
            </a:r>
            <a:br>
              <a:rPr lang="pl-PL" altLang="pl-PL" sz="2000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   i w innych miastach </a:t>
            </a:r>
            <a:br>
              <a:rPr lang="pl-PL" altLang="pl-PL" sz="2000">
                <a:latin typeface="Trebuchet MS" pitchFamily="34" charset="0"/>
              </a:rPr>
            </a:br>
            <a:r>
              <a:rPr lang="pl-PL" altLang="pl-PL" sz="2000">
                <a:latin typeface="Trebuchet MS" pitchFamily="34" charset="0"/>
              </a:rPr>
              <a:t>	np. Kompania Węglowa</a:t>
            </a:r>
          </a:p>
          <a:p>
            <a:pPr defTabSz="914400"/>
            <a:endParaRPr lang="pl-PL" altLang="pl-PL" sz="2000">
              <a:latin typeface="Trebuchet MS" pitchFamily="34" charset="0"/>
            </a:endParaRPr>
          </a:p>
        </p:txBody>
      </p:sp>
      <p:sp>
        <p:nvSpPr>
          <p:cNvPr id="30725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Diagnoza</a:t>
            </a:r>
          </a:p>
        </p:txBody>
      </p:sp>
      <p:pic>
        <p:nvPicPr>
          <p:cNvPr id="30726" name="Picture 7" descr="diag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424" y="1475581"/>
            <a:ext cx="3306763" cy="473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619250" y="457200"/>
            <a:ext cx="8459788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077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Diagnoza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793750" y="1236663"/>
          <a:ext cx="7959725" cy="658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kument" r:id="rId4" imgW="7140678" imgH="5904706" progId="Word.Document.8">
                  <p:embed/>
                </p:oleObj>
              </mc:Choice>
              <mc:Fallback>
                <p:oleObj name="Dokument" r:id="rId4" imgW="7140678" imgH="5904706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1236663"/>
                        <a:ext cx="7959725" cy="658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619250" y="457200"/>
            <a:ext cx="8459788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101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Diagnoza</a:t>
            </a: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706438" y="1474788"/>
          <a:ext cx="8229600" cy="563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Dokument" r:id="rId4" imgW="7554240" imgH="5157853" progId="Word.Document.8">
                  <p:embed/>
                </p:oleObj>
              </mc:Choice>
              <mc:Fallback>
                <p:oleObj name="Dokument" r:id="rId4" imgW="7554240" imgH="5157853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1474788"/>
                        <a:ext cx="8229600" cy="563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Warsztaty Strategiczne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008063" y="1979613"/>
            <a:ext cx="835342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4738" indent="-271463" defTabSz="914400">
              <a:spcBef>
                <a:spcPct val="50000"/>
              </a:spcBef>
            </a:pPr>
            <a:r>
              <a:rPr lang="pl-PL" altLang="pl-PL" b="1">
                <a:latin typeface="Trebuchet MS" pitchFamily="34" charset="0"/>
              </a:rPr>
              <a:t>Warsztaty Strategiczne</a:t>
            </a:r>
          </a:p>
          <a:p>
            <a:pPr marL="1074738" indent="-271463" defTabSz="914400">
              <a:spcBef>
                <a:spcPct val="50000"/>
              </a:spcBef>
            </a:pPr>
            <a:r>
              <a:rPr lang="pl-PL" altLang="pl-PL" b="1">
                <a:latin typeface="Trebuchet MS" pitchFamily="34" charset="0"/>
              </a:rPr>
              <a:t>3 podzespoły:</a:t>
            </a:r>
          </a:p>
          <a:p>
            <a:pPr marL="1074738" indent="-271463" defTabSz="914400">
              <a:buFontTx/>
              <a:buChar char="•"/>
            </a:pPr>
            <a:r>
              <a:rPr lang="pl-PL" altLang="pl-PL">
                <a:latin typeface="Trebuchet MS" pitchFamily="34" charset="0"/>
              </a:rPr>
              <a:t> Podzespół ds. społecznych</a:t>
            </a:r>
          </a:p>
          <a:p>
            <a:pPr marL="1074738" indent="-271463" defTabSz="914400">
              <a:buFontTx/>
              <a:buChar char="•"/>
            </a:pPr>
            <a:r>
              <a:rPr lang="pl-PL" altLang="pl-PL">
                <a:latin typeface="Trebuchet MS" pitchFamily="34" charset="0"/>
              </a:rPr>
              <a:t> Podzespół ds. zasobów i  potencjałów Miasta </a:t>
            </a:r>
          </a:p>
          <a:p>
            <a:pPr marL="1074738" indent="-271463" defTabSz="914400">
              <a:buFontTx/>
              <a:buChar char="•"/>
            </a:pPr>
            <a:r>
              <a:rPr lang="pl-PL" altLang="pl-PL">
                <a:latin typeface="Trebuchet MS" pitchFamily="34" charset="0"/>
              </a:rPr>
              <a:t> Podzespół ds. gospodarczych i promocji Miasta</a:t>
            </a:r>
          </a:p>
          <a:p>
            <a:pPr marL="1074738" indent="-271463" defTabSz="914400"/>
            <a:endParaRPr lang="pl-PL" altLang="pl-PL">
              <a:latin typeface="Trebuchet MS" pitchFamily="34" charset="0"/>
            </a:endParaRPr>
          </a:p>
          <a:p>
            <a:pPr marL="1074738" indent="-271463" defTabSz="914400"/>
            <a:r>
              <a:rPr lang="pl-PL" altLang="pl-PL">
                <a:latin typeface="Trebuchet MS" pitchFamily="34" charset="0"/>
              </a:rPr>
              <a:t>Terminy spotkań warsztatowych:</a:t>
            </a:r>
          </a:p>
          <a:p>
            <a:pPr marL="1074738" indent="-271463" defTabSz="914400"/>
            <a:endParaRPr lang="pl-PL" altLang="pl-PL">
              <a:latin typeface="Trebuchet MS" pitchFamily="34" charset="0"/>
            </a:endParaRPr>
          </a:p>
          <a:p>
            <a:pPr marL="1074738" indent="-271463" defTabSz="914400">
              <a:buFont typeface="Wingdings" pitchFamily="2" charset="2"/>
              <a:buChar char="ü"/>
            </a:pPr>
            <a:r>
              <a:rPr lang="pl-PL" altLang="pl-PL" b="1">
                <a:latin typeface="Trebuchet MS" pitchFamily="34" charset="0"/>
              </a:rPr>
              <a:t>  3 września 2013 r.</a:t>
            </a:r>
          </a:p>
          <a:p>
            <a:pPr marL="1074738" indent="-271463" defTabSz="914400">
              <a:buFont typeface="Wingdings" pitchFamily="2" charset="2"/>
              <a:buChar char="ü"/>
            </a:pPr>
            <a:r>
              <a:rPr lang="pl-PL" altLang="pl-PL" b="1">
                <a:latin typeface="Trebuchet MS" pitchFamily="34" charset="0"/>
              </a:rPr>
              <a:t> 12 września 2013 r.</a:t>
            </a:r>
          </a:p>
          <a:p>
            <a:pPr marL="1074738" indent="-271463" defTabSz="914400">
              <a:buFont typeface="Wingdings" pitchFamily="2" charset="2"/>
              <a:buChar char="ü"/>
            </a:pPr>
            <a:r>
              <a:rPr lang="pl-PL" altLang="pl-PL" b="1">
                <a:latin typeface="Trebuchet MS" pitchFamily="34" charset="0"/>
              </a:rPr>
              <a:t> 26 września 2013 r.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Warsztaty Strategiczne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31800" y="2195513"/>
            <a:ext cx="41036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b="1">
                <a:latin typeface="Trebuchet MS" pitchFamily="34" charset="0"/>
              </a:rPr>
              <a:t>Spotkanie warsztatowe</a:t>
            </a:r>
            <a:br>
              <a:rPr lang="pl-PL" altLang="pl-PL" b="1">
                <a:latin typeface="Trebuchet MS" pitchFamily="34" charset="0"/>
              </a:rPr>
            </a:br>
            <a:r>
              <a:rPr lang="pl-PL" altLang="pl-PL" b="1">
                <a:latin typeface="Trebuchet MS" pitchFamily="34" charset="0"/>
              </a:rPr>
              <a:t>3 września 2013 r.</a:t>
            </a:r>
          </a:p>
          <a:p>
            <a:pPr defTabSz="914400"/>
            <a:endParaRPr lang="pl-PL" altLang="pl-PL" b="1">
              <a:latin typeface="Trebuchet MS" pitchFamily="34" charset="0"/>
            </a:endParaRPr>
          </a:p>
          <a:p>
            <a:pPr defTabSz="914400"/>
            <a:r>
              <a:rPr lang="pl-PL" altLang="pl-PL" b="1">
                <a:latin typeface="Trebuchet MS" pitchFamily="34" charset="0"/>
              </a:rPr>
              <a:t>Inauguracja prac.</a:t>
            </a:r>
          </a:p>
          <a:p>
            <a:pPr defTabSz="914400"/>
            <a:r>
              <a:rPr lang="pl-PL" altLang="pl-PL" b="1">
                <a:latin typeface="Trebuchet MS" pitchFamily="34" charset="0"/>
              </a:rPr>
              <a:t>Identyfikacja problemów</a:t>
            </a:r>
          </a:p>
          <a:p>
            <a:pPr defTabSz="914400"/>
            <a:r>
              <a:rPr lang="pl-PL" altLang="pl-PL" b="1">
                <a:latin typeface="Trebuchet MS" pitchFamily="34" charset="0"/>
              </a:rPr>
              <a:t>Analiza SWOT: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silne strony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słabe strony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szanse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zagrożenia</a:t>
            </a:r>
          </a:p>
        </p:txBody>
      </p:sp>
      <p:pic>
        <p:nvPicPr>
          <p:cNvPr id="32774" name="Picture 8" descr="1dz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216" y="2843733"/>
            <a:ext cx="511175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5" name="Picture 2" descr="C:\Users\madamczyk\Documents\STRATEGIA ROZWOJU MIASTA\zdjęcia, prezentacje - warsztaty\I dzień\DSC04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64" y="1259557"/>
            <a:ext cx="8064896" cy="53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052F09E-1213-415E-A20B-0B39469A0B76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9" y="971525"/>
            <a:ext cx="829101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93092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6575" y="2339975"/>
            <a:ext cx="4094163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88" y="219075"/>
            <a:ext cx="7210425" cy="896938"/>
          </a:xfrm>
        </p:spPr>
        <p:txBody>
          <a:bodyPr/>
          <a:lstStyle/>
          <a:p>
            <a:r>
              <a:rPr lang="pl-PL" altLang="pl-PL" smtClean="0">
                <a:solidFill>
                  <a:schemeClr val="accent2"/>
                </a:solidFill>
                <a:latin typeface="Arial" charset="0"/>
              </a:rPr>
              <a:t>Strategia Rozwoju Miasta Ruda Śląska – część większego projektu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2163" y="1619250"/>
            <a:ext cx="5040312" cy="4608513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pl-PL" altLang="pl-PL" sz="2000" b="0" i="1" smtClean="0">
                <a:solidFill>
                  <a:schemeClr val="tx1"/>
                </a:solidFill>
                <a:latin typeface="Arial" charset="0"/>
              </a:rPr>
              <a:t>Strategia Rozwoju Miasta Ruda Śląska na lata 2014-2030                      przygotowana jest w ramach projektu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pl-PL" altLang="pl-PL" sz="2000" i="1" smtClean="0">
                <a:solidFill>
                  <a:schemeClr val="tx1"/>
                </a:solidFill>
              </a:rPr>
              <a:t>Zintegrowane podejście </a:t>
            </a:r>
            <a:br>
              <a:rPr lang="pl-PL" altLang="pl-PL" sz="2000" i="1" smtClean="0">
                <a:solidFill>
                  <a:schemeClr val="tx1"/>
                </a:solidFill>
              </a:rPr>
            </a:br>
            <a:r>
              <a:rPr lang="pl-PL" altLang="pl-PL" sz="2000" i="1" smtClean="0">
                <a:solidFill>
                  <a:schemeClr val="tx1"/>
                </a:solidFill>
              </a:rPr>
              <a:t>do problemów obszarów funkcjonalnych na przykładzie Chorzowa, Rudy Śląskiej </a:t>
            </a:r>
            <a:br>
              <a:rPr lang="pl-PL" altLang="pl-PL" sz="2000" i="1" smtClean="0">
                <a:solidFill>
                  <a:schemeClr val="tx1"/>
                </a:solidFill>
              </a:rPr>
            </a:br>
            <a:r>
              <a:rPr lang="pl-PL" altLang="pl-PL" sz="2000" i="1" smtClean="0">
                <a:solidFill>
                  <a:schemeClr val="tx1"/>
                </a:solidFill>
              </a:rPr>
              <a:t>i Świętochłowic</a:t>
            </a:r>
            <a:r>
              <a:rPr lang="pl-PL" altLang="pl-PL" sz="1700" smtClean="0"/>
              <a:t> 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pl-PL" altLang="pl-PL" sz="1600" b="0" i="1" smtClean="0">
                <a:solidFill>
                  <a:schemeClr val="tx1"/>
                </a:solidFill>
              </a:rPr>
              <a:t>Projekt współfinansowany przez Unię Europejską </a:t>
            </a:r>
            <a:r>
              <a:rPr lang="pl-PL" altLang="pl-PL" sz="1600" b="0" i="1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pl-PL" altLang="pl-PL" sz="1600" b="0" i="1" smtClean="0">
                <a:solidFill>
                  <a:schemeClr val="tx1"/>
                </a:solidFill>
                <a:latin typeface="Arial" charset="0"/>
              </a:rPr>
            </a:br>
            <a:r>
              <a:rPr lang="pl-PL" altLang="pl-PL" sz="1600" b="0" i="1" smtClean="0">
                <a:solidFill>
                  <a:schemeClr val="tx1"/>
                </a:solidFill>
              </a:rPr>
              <a:t>z Europejskiego Funduszu Rozwoju </a:t>
            </a:r>
            <a:br>
              <a:rPr lang="pl-PL" altLang="pl-PL" sz="1600" b="0" i="1" smtClean="0">
                <a:solidFill>
                  <a:schemeClr val="tx1"/>
                </a:solidFill>
              </a:rPr>
            </a:br>
            <a:r>
              <a:rPr lang="pl-PL" altLang="pl-PL" sz="1600" b="0" i="1" smtClean="0">
                <a:solidFill>
                  <a:schemeClr val="tx1"/>
                </a:solidFill>
              </a:rPr>
              <a:t>Regionalnego w ramach Regionalnego Programu Operacyjnego Pomoc Techniczna na lata 2007-2013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pl-PL" altLang="pl-PL" sz="2000" b="0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5" name="Picture 3" descr="C:\Users\madamczyk\Documents\STRATEGIA ROZWOJU MIASTA\zdjęcia, prezentacje - warsztaty\I dzień\DSC04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912" y="1331565"/>
            <a:ext cx="7488832" cy="497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5" name="Picture 5" descr="C:\Users\madamczyk\Documents\STRATEGIA ROZWOJU MIASTA\zdjęcia, prezentacje - warsztaty\I dzień\DSC04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904" y="1259557"/>
            <a:ext cx="756789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86018" name="Picture 2" descr="\\533-88-10\wspolne_aga\061.1_STRATEGIA\warsztaty\zdjęcia\SAM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48" y="1043533"/>
            <a:ext cx="831043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Warsztaty Strategiczne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1008063" y="1979613"/>
            <a:ext cx="46799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b="1">
                <a:latin typeface="Trebuchet MS" pitchFamily="34" charset="0"/>
              </a:rPr>
              <a:t>Spotkanie warsztatowe</a:t>
            </a:r>
            <a:br>
              <a:rPr lang="pl-PL" altLang="pl-PL" b="1">
                <a:latin typeface="Trebuchet MS" pitchFamily="34" charset="0"/>
              </a:rPr>
            </a:br>
            <a:r>
              <a:rPr lang="pl-PL" altLang="pl-PL" b="1">
                <a:latin typeface="Trebuchet MS" pitchFamily="34" charset="0"/>
              </a:rPr>
              <a:t>12 września 2013 r.</a:t>
            </a:r>
          </a:p>
          <a:p>
            <a:pPr defTabSz="914400"/>
            <a:endParaRPr lang="pl-PL" altLang="pl-PL" b="1">
              <a:latin typeface="Trebuchet MS" pitchFamily="34" charset="0"/>
            </a:endParaRPr>
          </a:p>
          <a:p>
            <a:pPr defTabSz="914400"/>
            <a:r>
              <a:rPr lang="pl-PL" altLang="pl-PL" b="1">
                <a:latin typeface="Trebuchet MS" pitchFamily="34" charset="0"/>
              </a:rPr>
              <a:t>Określenie: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 wizji i misji Miasta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 celów strategicznych</a:t>
            </a:r>
          </a:p>
          <a:p>
            <a:pPr defTabSz="914400"/>
            <a:endParaRPr lang="pl-PL" altLang="pl-PL" b="1">
              <a:latin typeface="Trebuchet MS" pitchFamily="34" charset="0"/>
            </a:endParaRPr>
          </a:p>
          <a:p>
            <a:pPr defTabSz="914400"/>
            <a:endParaRPr lang="pl-PL" altLang="pl-PL" b="1">
              <a:latin typeface="Trebuchet MS" pitchFamily="34" charset="0"/>
            </a:endParaRPr>
          </a:p>
        </p:txBody>
      </p:sp>
      <p:pic>
        <p:nvPicPr>
          <p:cNvPr id="33798" name="Picture 7" descr="warsz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1258888"/>
            <a:ext cx="309245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052F09E-1213-415E-A20B-0B39469A0B76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35846" name="Picture 5" descr="C:\Users\madamczyk\Documents\STRATEGIA ROZWOJU MIASTA\zdjęcia, prezentacje - warsztaty\II dzień\DSC04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88" y="1259557"/>
            <a:ext cx="7848872" cy="52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76802" name="Picture 2" descr="C:\Users\madamczyk\Documents\STRATEGIA ROZWOJU MIASTA\zdjęcia, prezentacje - warsztaty\zdjęcia\SAM_0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872" y="1259557"/>
            <a:ext cx="7992888" cy="5332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87042" name="Picture 2" descr="\\533-88-10\wspolne_aga\061.1_STRATEGIA\warsztaty\II dzień\DSC04682.JPG"/>
          <p:cNvPicPr>
            <a:picLocks noChangeAspect="1" noChangeArrowheads="1"/>
          </p:cNvPicPr>
          <p:nvPr/>
        </p:nvPicPr>
        <p:blipFill>
          <a:blip r:embed="rId2" cstate="print"/>
          <a:srcRect l="8569" t="9151" r="13570" b="5926"/>
          <a:stretch>
            <a:fillRect/>
          </a:stretch>
        </p:blipFill>
        <p:spPr bwMode="auto">
          <a:xfrm>
            <a:off x="1079872" y="1043533"/>
            <a:ext cx="7704856" cy="5584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77826" name="Picture 2" descr="C:\Users\madamczyk\Documents\STRATEGIA ROZWOJU MIASTA\zdjęcia, prezentacje - warsztaty\zdjęcia\SAM_0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896" y="971525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84994" name="Picture 2" descr="\\533-88-10\wspolne_aga\061.1_STRATEGIA\warsztaty\zdjęcia\warszta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872" y="1115541"/>
            <a:ext cx="7992888" cy="5332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Warsztaty Strategiczne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936625" y="2266950"/>
            <a:ext cx="43910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b="1">
                <a:latin typeface="Trebuchet MS" pitchFamily="34" charset="0"/>
              </a:rPr>
              <a:t>Spotkanie warsztatowe</a:t>
            </a:r>
            <a:br>
              <a:rPr lang="pl-PL" altLang="pl-PL" b="1">
                <a:latin typeface="Trebuchet MS" pitchFamily="34" charset="0"/>
              </a:rPr>
            </a:br>
            <a:r>
              <a:rPr lang="pl-PL" altLang="pl-PL" b="1">
                <a:latin typeface="Trebuchet MS" pitchFamily="34" charset="0"/>
              </a:rPr>
              <a:t>26 września 2013 r.</a:t>
            </a:r>
          </a:p>
          <a:p>
            <a:pPr defTabSz="914400"/>
            <a:endParaRPr lang="pl-PL" altLang="pl-PL" b="1">
              <a:latin typeface="Trebuchet MS" pitchFamily="34" charset="0"/>
            </a:endParaRPr>
          </a:p>
          <a:p>
            <a:pPr defTabSz="914400"/>
            <a:r>
              <a:rPr lang="pl-PL" altLang="pl-PL" b="1">
                <a:latin typeface="Trebuchet MS" pitchFamily="34" charset="0"/>
              </a:rPr>
              <a:t>Praca nad: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celami operacyjnymi</a:t>
            </a:r>
          </a:p>
          <a:p>
            <a:pPr defTabSz="914400">
              <a:buFont typeface="Trebuchet MS" pitchFamily="34" charset="0"/>
              <a:buChar char="—"/>
            </a:pPr>
            <a:r>
              <a:rPr lang="pl-PL" altLang="pl-PL" b="1">
                <a:latin typeface="Trebuchet MS" pitchFamily="34" charset="0"/>
              </a:rPr>
              <a:t> zadaniami realizacyjnymi</a:t>
            </a:r>
          </a:p>
        </p:txBody>
      </p:sp>
      <p:pic>
        <p:nvPicPr>
          <p:cNvPr id="34822" name="Picture 7" descr="3dz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3160713"/>
            <a:ext cx="405765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38188" y="219075"/>
            <a:ext cx="7210425" cy="896938"/>
          </a:xfrm>
          <a:noFill/>
        </p:spPr>
        <p:txBody>
          <a:bodyPr/>
          <a:lstStyle/>
          <a:p>
            <a:r>
              <a:rPr lang="pl-PL" altLang="pl-PL" smtClean="0">
                <a:solidFill>
                  <a:schemeClr val="accent2"/>
                </a:solidFill>
                <a:latin typeface="Arial" charset="0"/>
              </a:rPr>
              <a:t>Strategia Rozwoju Miasta Ruda Śląska – część większego projektu</a:t>
            </a:r>
          </a:p>
        </p:txBody>
      </p:sp>
      <p:pic>
        <p:nvPicPr>
          <p:cNvPr id="22531" name="Symbol zastępczy zawartości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2105025"/>
            <a:ext cx="470693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pole tekstowe 4"/>
          <p:cNvSpPr txBox="1">
            <a:spLocks noChangeArrowheads="1"/>
          </p:cNvSpPr>
          <p:nvPr/>
        </p:nvSpPr>
        <p:spPr bwMode="auto">
          <a:xfrm>
            <a:off x="5616575" y="2771775"/>
            <a:ext cx="42497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sz="1800" dirty="0">
                <a:latin typeface="Trebuchet MS" pitchFamily="34" charset="0"/>
                <a:cs typeface="Arial" charset="0"/>
              </a:rPr>
              <a:t> </a:t>
            </a:r>
          </a:p>
          <a:p>
            <a:pPr defTabSz="914400"/>
            <a:r>
              <a:rPr lang="pl-PL" altLang="pl-PL" sz="2000" dirty="0">
                <a:latin typeface="Trebuchet MS" pitchFamily="34" charset="0"/>
                <a:cs typeface="Arial" charset="0"/>
              </a:rPr>
              <a:t>Powierzchnia [km </a:t>
            </a:r>
            <a:r>
              <a:rPr lang="pl-PL" altLang="pl-PL" sz="2000" baseline="30000" dirty="0">
                <a:latin typeface="Trebuchet MS" pitchFamily="34" charset="0"/>
                <a:cs typeface="Arial" charset="0"/>
              </a:rPr>
              <a:t>2</a:t>
            </a:r>
            <a:r>
              <a:rPr lang="pl-PL" altLang="pl-PL" sz="2000" dirty="0">
                <a:latin typeface="Trebuchet MS" pitchFamily="34" charset="0"/>
                <a:cs typeface="Arial" charset="0"/>
              </a:rPr>
              <a:t>] - 	</a:t>
            </a:r>
            <a:r>
              <a:rPr lang="pl-PL" altLang="pl-PL" sz="2000" dirty="0" smtClean="0">
                <a:latin typeface="Trebuchet MS" pitchFamily="34" charset="0"/>
                <a:cs typeface="Arial" charset="0"/>
              </a:rPr>
              <a:t>  </a:t>
            </a:r>
            <a:r>
              <a:rPr lang="pl-PL" altLang="pl-PL" sz="2000" b="1" dirty="0" smtClean="0">
                <a:latin typeface="Trebuchet MS" pitchFamily="34" charset="0"/>
                <a:cs typeface="Arial" charset="0"/>
              </a:rPr>
              <a:t>124,19</a:t>
            </a:r>
            <a:endParaRPr lang="pl-PL" altLang="pl-PL" sz="2000" dirty="0">
              <a:latin typeface="Trebuchet MS" pitchFamily="34" charset="0"/>
              <a:cs typeface="Arial" charset="0"/>
            </a:endParaRPr>
          </a:p>
          <a:p>
            <a:pPr defTabSz="914400"/>
            <a:endParaRPr lang="pl-PL" altLang="pl-PL" sz="2000" dirty="0">
              <a:latin typeface="Trebuchet MS" pitchFamily="34" charset="0"/>
              <a:cs typeface="Arial" charset="0"/>
            </a:endParaRPr>
          </a:p>
          <a:p>
            <a:pPr defTabSz="914400"/>
            <a:r>
              <a:rPr lang="pl-PL" altLang="pl-PL" sz="2000" dirty="0">
                <a:latin typeface="Trebuchet MS" pitchFamily="34" charset="0"/>
                <a:cs typeface="Arial" charset="0"/>
              </a:rPr>
              <a:t>Liczba ludności -     	</a:t>
            </a:r>
            <a:r>
              <a:rPr lang="pl-PL" altLang="pl-PL" sz="2000" b="1" dirty="0">
                <a:latin typeface="Trebuchet MS" pitchFamily="34" charset="0"/>
                <a:cs typeface="Arial" charset="0"/>
              </a:rPr>
              <a:t>305 886</a:t>
            </a:r>
          </a:p>
          <a:p>
            <a:pPr defTabSz="914400"/>
            <a:endParaRPr lang="pl-PL" altLang="pl-PL" sz="2000" dirty="0">
              <a:latin typeface="Trebuchet MS" pitchFamily="34" charset="0"/>
              <a:cs typeface="Arial" charset="0"/>
            </a:endParaRPr>
          </a:p>
          <a:p>
            <a:pPr defTabSz="914400"/>
            <a:r>
              <a:rPr lang="pl-PL" altLang="pl-PL" sz="2000" dirty="0">
                <a:latin typeface="Trebuchet MS" pitchFamily="34" charset="0"/>
                <a:cs typeface="Arial" charset="0"/>
              </a:rPr>
              <a:t>Gęstość zaludnienia </a:t>
            </a:r>
            <a:r>
              <a:rPr lang="pl-PL" altLang="pl-PL" sz="2000" dirty="0" smtClean="0">
                <a:latin typeface="Trebuchet MS" pitchFamily="34" charset="0"/>
                <a:cs typeface="Arial" charset="0"/>
              </a:rPr>
              <a:t>- 	</a:t>
            </a:r>
            <a:r>
              <a:rPr lang="pl-PL" altLang="pl-PL" sz="2000" b="1" dirty="0" smtClean="0">
                <a:latin typeface="Trebuchet MS" pitchFamily="34" charset="0"/>
                <a:cs typeface="Arial" charset="0"/>
              </a:rPr>
              <a:t>     2463</a:t>
            </a:r>
            <a:endParaRPr lang="pl-PL" altLang="pl-PL" sz="2000" dirty="0">
              <a:latin typeface="Trebuchet MS" pitchFamily="34" charset="0"/>
              <a:cs typeface="Arial" charset="0"/>
            </a:endParaRPr>
          </a:p>
          <a:p>
            <a:pPr defTabSz="914400"/>
            <a:r>
              <a:rPr lang="pl-PL" altLang="pl-PL" sz="2000" dirty="0">
                <a:latin typeface="Trebuchet MS" pitchFamily="34" charset="0"/>
                <a:cs typeface="Arial" charset="0"/>
              </a:rPr>
              <a:t>[na km </a:t>
            </a:r>
            <a:r>
              <a:rPr lang="pl-PL" altLang="pl-PL" sz="2000" baseline="30000" dirty="0">
                <a:latin typeface="Trebuchet MS" pitchFamily="34" charset="0"/>
                <a:cs typeface="Arial" charset="0"/>
              </a:rPr>
              <a:t>2</a:t>
            </a:r>
            <a:r>
              <a:rPr lang="pl-PL" altLang="pl-PL" sz="2000" dirty="0">
                <a:latin typeface="Trebuchet MS" pitchFamily="34" charset="0"/>
                <a:cs typeface="Arial" charset="0"/>
              </a:rPr>
              <a:t>] </a:t>
            </a:r>
            <a:r>
              <a:rPr lang="pl-PL" altLang="pl-PL" sz="2000" dirty="0" smtClean="0">
                <a:latin typeface="Trebuchet MS" pitchFamily="34" charset="0"/>
                <a:cs typeface="Arial" charset="0"/>
              </a:rPr>
              <a:t> </a:t>
            </a:r>
            <a:r>
              <a:rPr lang="pl-PL" altLang="pl-PL" sz="2000" dirty="0">
                <a:latin typeface="Trebuchet MS" pitchFamily="34" charset="0"/>
                <a:cs typeface="Arial" charset="0"/>
              </a:rPr>
              <a:t>		</a:t>
            </a:r>
            <a:endParaRPr lang="pl-PL" altLang="pl-PL" sz="2000" b="1" dirty="0">
              <a:latin typeface="Trebuchet MS" pitchFamily="34" charset="0"/>
              <a:cs typeface="Arial" charset="0"/>
            </a:endParaRPr>
          </a:p>
          <a:p>
            <a:pPr defTabSz="914400"/>
            <a:endParaRPr lang="pl-PL" altLang="pl-PL" sz="2000" dirty="0">
              <a:latin typeface="Trebuchet MS" pitchFamily="34" charset="0"/>
              <a:cs typeface="Arial" charset="0"/>
            </a:endParaRPr>
          </a:p>
        </p:txBody>
      </p:sp>
      <p:sp>
        <p:nvSpPr>
          <p:cNvPr id="22533" name="Tytuł 1"/>
          <p:cNvSpPr>
            <a:spLocks/>
          </p:cNvSpPr>
          <p:nvPr/>
        </p:nvSpPr>
        <p:spPr bwMode="auto">
          <a:xfrm>
            <a:off x="779463" y="1404938"/>
            <a:ext cx="8261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latin typeface="Trebuchet MS" pitchFamily="34" charset="0"/>
              </a:rPr>
              <a:t>Delimitacja obszarów funkcjonalnych miast</a:t>
            </a:r>
            <a:r>
              <a:rPr lang="pl-PL" altLang="pl-PL" sz="2000" b="1">
                <a:latin typeface="Arial" charset="0"/>
              </a:rPr>
              <a:t/>
            </a:r>
            <a:br>
              <a:rPr lang="pl-PL" altLang="pl-PL" sz="2000" b="1">
                <a:latin typeface="Arial" charset="0"/>
              </a:rPr>
            </a:br>
            <a:r>
              <a:rPr lang="pl-PL" altLang="pl-PL" sz="2000" b="1">
                <a:latin typeface="Trebuchet MS" pitchFamily="34" charset="0"/>
              </a:rPr>
              <a:t> Chorzowa,</a:t>
            </a:r>
            <a:r>
              <a:rPr lang="pl-PL" altLang="pl-PL" sz="2000" b="1">
                <a:latin typeface="Arial" charset="0"/>
              </a:rPr>
              <a:t> </a:t>
            </a:r>
            <a:r>
              <a:rPr lang="pl-PL" altLang="pl-PL" sz="2000" b="1">
                <a:latin typeface="Trebuchet MS" pitchFamily="34" charset="0"/>
              </a:rPr>
              <a:t>Rudy Śląskiej i Świętochłowic.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92162" name="Picture 2" descr="\\533-88-10\wspolne_aga\061.1_STRATEGIA\warsztaty\zdjęcia\DSCF9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896" y="1115541"/>
            <a:ext cx="7599794" cy="5075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B0957-1ACF-4E22-B060-4485AA785B67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93186" name="Picture 2" descr="\\533-88-10\wspolne_aga\061.1_STRATEGIA\warsztaty\zdjęcia\IMG_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88" y="899517"/>
            <a:ext cx="7714674" cy="5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052F09E-1213-415E-A20B-0B39469A0B76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62466" name="Picture 2" descr="\\533-88-10\wspolne_aga\061.1_STRATEGIA\warsztaty\zdjęcia\DSCF9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88" y="1187549"/>
            <a:ext cx="7793540" cy="5205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 dirty="0">
                <a:solidFill>
                  <a:srgbClr val="6666FF"/>
                </a:solidFill>
                <a:latin typeface="Trebuchet MS" pitchFamily="34" charset="0"/>
              </a:rPr>
              <a:t>Ważne etapy prac nad Strategią  - Zbieranie uwag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936625" y="1763713"/>
            <a:ext cx="83534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b="1" dirty="0">
                <a:latin typeface="Trebuchet MS" pitchFamily="34" charset="0"/>
              </a:rPr>
              <a:t>Pierwsza publiczna odsłona projektu Strategii</a:t>
            </a:r>
          </a:p>
          <a:p>
            <a:pPr defTabSz="914400"/>
            <a:endParaRPr lang="pl-PL" altLang="pl-PL" dirty="0">
              <a:latin typeface="Trebuchet MS" pitchFamily="34" charset="0"/>
            </a:endParaRPr>
          </a:p>
          <a:p>
            <a:pPr algn="ctr" defTabSz="914400"/>
            <a:r>
              <a:rPr lang="pl-PL" altLang="pl-PL" dirty="0">
                <a:latin typeface="Trebuchet MS" pitchFamily="34" charset="0"/>
              </a:rPr>
              <a:t>od 12 do 18 grudnia 2013 r. </a:t>
            </a:r>
          </a:p>
          <a:p>
            <a:pPr algn="ctr" defTabSz="914400"/>
            <a:r>
              <a:rPr lang="pl-PL" altLang="pl-PL" dirty="0">
                <a:latin typeface="Trebuchet MS" pitchFamily="34" charset="0"/>
              </a:rPr>
              <a:t>można było zgłaszać uwagi do dokumentu.</a:t>
            </a:r>
          </a:p>
          <a:p>
            <a:pPr defTabSz="914400"/>
            <a:endParaRPr lang="pl-PL" altLang="pl-PL" dirty="0">
              <a:latin typeface="Trebuchet MS" pitchFamily="34" charset="0"/>
            </a:endParaRPr>
          </a:p>
          <a:p>
            <a:pPr defTabSz="914400">
              <a:lnSpc>
                <a:spcPct val="120000"/>
              </a:lnSpc>
            </a:pPr>
            <a:r>
              <a:rPr lang="pl-PL" altLang="pl-PL" dirty="0">
                <a:latin typeface="Trebuchet MS" pitchFamily="34" charset="0"/>
              </a:rPr>
              <a:t>Uwagi dotyczyły:</a:t>
            </a:r>
          </a:p>
          <a:p>
            <a:pPr defTabSz="914400">
              <a:lnSpc>
                <a:spcPct val="120000"/>
              </a:lnSpc>
              <a:buFont typeface="Wingdings" pitchFamily="2" charset="2"/>
              <a:buChar char="Ř"/>
            </a:pPr>
            <a:r>
              <a:rPr lang="pl-PL" altLang="pl-PL" dirty="0">
                <a:latin typeface="Trebuchet MS" pitchFamily="34" charset="0"/>
              </a:rPr>
              <a:t> redakcji tekstu,</a:t>
            </a:r>
          </a:p>
          <a:p>
            <a:pPr defTabSz="914400">
              <a:lnSpc>
                <a:spcPct val="120000"/>
              </a:lnSpc>
              <a:buFont typeface="Wingdings" pitchFamily="2" charset="2"/>
              <a:buChar char="Ř"/>
            </a:pPr>
            <a:r>
              <a:rPr lang="pl-PL" altLang="pl-PL" dirty="0">
                <a:latin typeface="Trebuchet MS" pitchFamily="34" charset="0"/>
              </a:rPr>
              <a:t> uzupełnień i korekty danych,</a:t>
            </a:r>
          </a:p>
          <a:p>
            <a:pPr defTabSz="914400">
              <a:lnSpc>
                <a:spcPct val="120000"/>
              </a:lnSpc>
              <a:buFont typeface="Wingdings" pitchFamily="2" charset="2"/>
              <a:buChar char="Ř"/>
            </a:pPr>
            <a:r>
              <a:rPr lang="pl-PL" altLang="pl-PL" dirty="0">
                <a:latin typeface="Trebuchet MS" pitchFamily="34" charset="0"/>
              </a:rPr>
              <a:t> brzmienia celów i zadań.</a:t>
            </a:r>
          </a:p>
          <a:p>
            <a:pPr defTabSz="914400"/>
            <a:endParaRPr lang="pl-PL" altLang="pl-PL" dirty="0">
              <a:latin typeface="Trebuchet MS" pitchFamily="34" charset="0"/>
            </a:endParaRPr>
          </a:p>
          <a:p>
            <a:pPr algn="ctr" defTabSz="914400"/>
            <a:endParaRPr lang="pl-PL" altLang="pl-PL" dirty="0">
              <a:latin typeface="Trebuchet MS" pitchFamily="34" charset="0"/>
            </a:endParaRPr>
          </a:p>
          <a:p>
            <a:pPr defTabSz="914400"/>
            <a:endParaRPr lang="pl-PL" altLang="pl-PL" dirty="0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</a:t>
            </a:r>
            <a:r>
              <a:rPr lang="pl-PL" altLang="pl-PL" sz="2000" b="1">
                <a:solidFill>
                  <a:srgbClr val="6666FF"/>
                </a:solidFill>
                <a:latin typeface="Arial" charset="0"/>
              </a:rPr>
              <a:t>Konsultacje społeczne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936625" y="1403350"/>
            <a:ext cx="835342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altLang="pl-PL" b="1" dirty="0">
                <a:latin typeface="Trebuchet MS" pitchFamily="34" charset="0"/>
              </a:rPr>
              <a:t>Konsultacje społeczne dotyczące wyboru priorytetów celów operacyjnych w projekcie Strategii Rozwoju Miasta Ruda Śląska na lata 2014 - 2030</a:t>
            </a:r>
          </a:p>
          <a:p>
            <a:pPr defTabSz="914400"/>
            <a:endParaRPr lang="pl-PL" altLang="pl-PL" dirty="0">
              <a:latin typeface="Trebuchet MS" pitchFamily="34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pl-PL" altLang="pl-PL" dirty="0">
                <a:latin typeface="Trebuchet MS" pitchFamily="34" charset="0"/>
              </a:rPr>
              <a:t>od 29 stycznia do 12 lutego 2014 r. – badanie ankietowe</a:t>
            </a:r>
          </a:p>
          <a:p>
            <a:pPr algn="ctr" defTabSz="914400">
              <a:lnSpc>
                <a:spcPct val="120000"/>
              </a:lnSpc>
            </a:pPr>
            <a:r>
              <a:rPr lang="pl-PL" altLang="pl-PL" dirty="0">
                <a:latin typeface="Trebuchet MS" pitchFamily="34" charset="0"/>
              </a:rPr>
              <a:t>12 lutego 2014 r. – zebranie z mieszkańcami</a:t>
            </a:r>
          </a:p>
        </p:txBody>
      </p:sp>
      <p:pic>
        <p:nvPicPr>
          <p:cNvPr id="36870" name="Picture 7" descr="DSC_64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3992563"/>
            <a:ext cx="38877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 descr="DSC_64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0" y="3995738"/>
            <a:ext cx="3889375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Ważne etapy prac nad Strategią  - </a:t>
            </a:r>
            <a:r>
              <a:rPr lang="pl-PL" altLang="pl-PL" sz="2000" b="1">
                <a:solidFill>
                  <a:srgbClr val="6666FF"/>
                </a:solidFill>
                <a:latin typeface="Arial" charset="0"/>
              </a:rPr>
              <a:t>Konsultacje społeczne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sz="2200" b="1" dirty="0">
                <a:latin typeface="Trebuchet MS" pitchFamily="34" charset="0"/>
              </a:rPr>
              <a:t>548 osób wzięło udział w ankiecie </a:t>
            </a:r>
            <a:r>
              <a:rPr lang="pl-PL" altLang="pl-PL" sz="2200" dirty="0">
                <a:latin typeface="Trebuchet MS" pitchFamily="34" charset="0"/>
              </a:rPr>
              <a:t>(w tym 17 elektronicznie).</a:t>
            </a:r>
          </a:p>
          <a:p>
            <a:pPr defTabSz="914400"/>
            <a:endParaRPr lang="pl-PL" altLang="pl-PL" sz="2200" dirty="0">
              <a:latin typeface="Trebuchet MS" pitchFamily="34" charset="0"/>
            </a:endParaRPr>
          </a:p>
          <a:p>
            <a:pPr defTabSz="914400"/>
            <a:r>
              <a:rPr lang="pl-PL" altLang="pl-PL" sz="2200" dirty="0">
                <a:solidFill>
                  <a:srgbClr val="4D4D4D"/>
                </a:solidFill>
                <a:latin typeface="Trebuchet MS" pitchFamily="34" charset="0"/>
              </a:rPr>
              <a:t>Wypełnienie ankiety polegało na </a:t>
            </a:r>
            <a:r>
              <a:rPr lang="pl-PL" altLang="pl-PL" sz="2200" b="1" dirty="0">
                <a:solidFill>
                  <a:srgbClr val="4D4D4D"/>
                </a:solidFill>
                <a:latin typeface="Trebuchet MS" pitchFamily="34" charset="0"/>
              </a:rPr>
              <a:t>wskazaniu 3 najważniejszych celów operacyjnych</a:t>
            </a:r>
            <a:r>
              <a:rPr lang="pl-PL" altLang="pl-PL" sz="2200" dirty="0">
                <a:solidFill>
                  <a:srgbClr val="4D4D4D"/>
                </a:solidFill>
                <a:latin typeface="Trebuchet MS" pitchFamily="34" charset="0"/>
              </a:rPr>
              <a:t>                    w poszczególnych celach strategicznych, nadając im odpowiednią rangę tj.:</a:t>
            </a:r>
          </a:p>
          <a:p>
            <a:pPr defTabSz="914400">
              <a:buFontTx/>
              <a:buChar char="•"/>
            </a:pPr>
            <a:r>
              <a:rPr lang="pl-PL" altLang="pl-PL" sz="2200" dirty="0">
                <a:solidFill>
                  <a:srgbClr val="4D4D4D"/>
                </a:solidFill>
                <a:latin typeface="Trebuchet MS" pitchFamily="34" charset="0"/>
              </a:rPr>
              <a:t> </a:t>
            </a:r>
            <a:r>
              <a:rPr lang="pl-PL" altLang="pl-PL" sz="2200" b="1" dirty="0">
                <a:solidFill>
                  <a:srgbClr val="4D4D4D"/>
                </a:solidFill>
                <a:latin typeface="Trebuchet MS" pitchFamily="34" charset="0"/>
              </a:rPr>
              <a:t>1 miejsce – ranga najwyższa,</a:t>
            </a:r>
          </a:p>
          <a:p>
            <a:pPr defTabSz="914400">
              <a:buFontTx/>
              <a:buChar char="•"/>
            </a:pPr>
            <a:r>
              <a:rPr lang="pl-PL" altLang="pl-PL" sz="2200" b="1" dirty="0">
                <a:solidFill>
                  <a:srgbClr val="4D4D4D"/>
                </a:solidFill>
                <a:latin typeface="Trebuchet MS" pitchFamily="34" charset="0"/>
              </a:rPr>
              <a:t> 2 miejsce – ranga wyższa,</a:t>
            </a:r>
          </a:p>
          <a:p>
            <a:pPr defTabSz="914400">
              <a:buFontTx/>
              <a:buChar char="•"/>
            </a:pPr>
            <a:r>
              <a:rPr lang="pl-PL" altLang="pl-PL" sz="2200" b="1" dirty="0">
                <a:solidFill>
                  <a:srgbClr val="4D4D4D"/>
                </a:solidFill>
                <a:latin typeface="Trebuchet MS" pitchFamily="34" charset="0"/>
              </a:rPr>
              <a:t> 3 miejsce – ranga wysoka</a:t>
            </a:r>
            <a:r>
              <a:rPr lang="pl-PL" altLang="pl-PL" sz="2200" b="1" dirty="0" smtClean="0">
                <a:solidFill>
                  <a:srgbClr val="4D4D4D"/>
                </a:solidFill>
                <a:latin typeface="Trebuchet MS" pitchFamily="34" charset="0"/>
              </a:rPr>
              <a:t>. </a:t>
            </a:r>
            <a:endParaRPr lang="pl-PL" altLang="pl-PL" sz="2200" b="1" dirty="0">
              <a:solidFill>
                <a:srgbClr val="4D4D4D"/>
              </a:solidFill>
              <a:latin typeface="Trebuchet MS" pitchFamily="34" charset="0"/>
            </a:endParaRP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 cstate="print"/>
          <a:srcRect l="7919" t="17308" r="52408" b="10101"/>
          <a:stretch>
            <a:fillRect/>
          </a:stretch>
        </p:blipFill>
        <p:spPr bwMode="auto">
          <a:xfrm>
            <a:off x="5832475" y="1403350"/>
            <a:ext cx="3467100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647700" y="611188"/>
            <a:ext cx="75390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 dirty="0">
                <a:solidFill>
                  <a:srgbClr val="6666FF"/>
                </a:solidFill>
                <a:latin typeface="Trebuchet MS" pitchFamily="34" charset="0"/>
              </a:rPr>
              <a:t>Ważne etapy prac nad Strategią  - </a:t>
            </a:r>
            <a:r>
              <a:rPr lang="pl-PL" altLang="pl-PL" sz="2000" b="1" dirty="0">
                <a:solidFill>
                  <a:srgbClr val="6666FF"/>
                </a:solidFill>
                <a:latin typeface="Arial" charset="0"/>
              </a:rPr>
              <a:t>Konsultacje społeczne</a:t>
            </a: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5816" y="1979637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>
                <a:latin typeface="+mj-lt"/>
              </a:rPr>
              <a:t>Sposób obliczania wyników głosowania w ankiecie przedstawiono poniżej, </a:t>
            </a:r>
            <a:br>
              <a:rPr lang="pl-PL" sz="1800" dirty="0" smtClean="0">
                <a:latin typeface="+mj-lt"/>
              </a:rPr>
            </a:br>
            <a:r>
              <a:rPr lang="pl-PL" sz="1800" dirty="0" smtClean="0">
                <a:latin typeface="+mj-lt"/>
              </a:rPr>
              <a:t>na przykładzie obliczeń dla celu operacyjnego 1.1. </a:t>
            </a:r>
            <a:r>
              <a:rPr lang="pl-PL" sz="1800" i="1" dirty="0" smtClean="0">
                <a:latin typeface="+mj-lt"/>
              </a:rPr>
              <a:t>Zapewnione warunki do rozwoju aktywności zawodowej mieszkańców w obszarze nowoczesnego przemysłu i usług (</a:t>
            </a:r>
            <a:r>
              <a:rPr lang="pl-PL" sz="1800" i="1" dirty="0" err="1" smtClean="0">
                <a:latin typeface="+mj-lt"/>
              </a:rPr>
              <a:t>pkt</a:t>
            </a:r>
            <a:r>
              <a:rPr lang="pl-PL" sz="1800" i="1" dirty="0" smtClean="0">
                <a:latin typeface="+mj-lt"/>
              </a:rPr>
              <a:t> 1. ankiety):</a:t>
            </a:r>
            <a:endParaRPr lang="pl-PL" sz="1800" dirty="0">
              <a:latin typeface="+mj-lt"/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 l="16200" t="50033" r="20801" b="22607"/>
          <a:stretch>
            <a:fillRect/>
          </a:stretch>
        </p:blipFill>
        <p:spPr bwMode="auto">
          <a:xfrm>
            <a:off x="935856" y="3779837"/>
            <a:ext cx="7920880" cy="214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l-PL" altLang="pl-PL" sz="22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576263" y="611188"/>
            <a:ext cx="73453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altLang="pl-PL" sz="2000" b="1">
                <a:solidFill>
                  <a:schemeClr val="tx2"/>
                </a:solidFill>
              </a:rPr>
              <a:t>Cel strategiczny nr 1: </a:t>
            </a:r>
            <a:br>
              <a:rPr lang="pl-PL" altLang="pl-PL" sz="2000" b="1">
                <a:solidFill>
                  <a:schemeClr val="tx2"/>
                </a:solidFill>
              </a:rPr>
            </a:br>
            <a:r>
              <a:rPr lang="pl-PL" altLang="pl-PL" sz="2000" b="1" i="1">
                <a:solidFill>
                  <a:schemeClr val="tx2"/>
                </a:solidFill>
              </a:rPr>
              <a:t>Ruda Śląska nowoczesnym, atrakcyjnym przyjaznym miejscem do życia rozwoju, miastem zintegrowanej przestrzeni społecznej</a:t>
            </a:r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719138" y="1908175"/>
            <a:ext cx="8223250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  <a:t>Najważniejsze zdaniem ankietowanych cele operacyjne: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najwyższa 1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533 punkty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Optymalna opieka medyczna dla mieszkańców Miasta</a:t>
            </a:r>
            <a:endParaRPr lang="pl-PL" altLang="pl-PL" sz="200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wyższa 2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384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punkty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Zapewnione warunki do rozwoju aktywności zawodowej mieszkańców w obszarze nowoczesnego przemysłu i usług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wysoka 3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350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Wysoki poziom bezpieczeństwa w Mieście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>
              <a:solidFill>
                <a:schemeClr val="accent2"/>
              </a:solidFill>
              <a:latin typeface="Trebuchet MS" pitchFamily="34" charset="0"/>
            </a:endParaRPr>
          </a:p>
          <a:p>
            <a:pPr marL="87313" indent="-87313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	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l-PL" altLang="pl-PL" sz="22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647700" y="900113"/>
            <a:ext cx="6337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  <a:t>Cel strategiczny nr 2: </a:t>
            </a:r>
            <a: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  <a:t/>
            </a:r>
            <a:b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</a:br>
            <a: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  <a:t>Miasto o wysokim stopniu integracji przestrzennej, z zachowanymi zasobami naturalnymi i rozwiniętą infrastrukturą techniczną</a:t>
            </a:r>
          </a:p>
        </p:txBody>
      </p:sp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719138" y="2555875"/>
            <a:ext cx="76295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  <a:t>Najważniejsze zdaniem ankietowanych cele operacyjne: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najwyższa 1 miejsce,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454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Poprawa standardów mieszkaniowych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wyższa 2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344 punkty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Dobrze skomunikowane Miasto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wysoka 3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252 punkty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Zagospodarowane tereny i obiekty poprzemysłowe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>
              <a:solidFill>
                <a:schemeClr val="accent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l-PL" altLang="pl-PL" sz="22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19138" y="900113"/>
            <a:ext cx="77771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  <a:t>Cel strategiczny nr 3: </a:t>
            </a:r>
            <a:b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</a:br>
            <a: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  <a:t>Wysoki stopień wykorzystania dziedzictwa kulturowego Miasta</a:t>
            </a: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1295400" y="2051050"/>
            <a:ext cx="71501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  <a:t>Najważniejsze zdaniem ankietowanych cele operacyjne:</a:t>
            </a:r>
            <a:b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</a:br>
            <a:endParaRPr lang="pl-PL" altLang="pl-PL" sz="2000" u="sng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najwyższa 1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176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Wykorzystany potencjał dóbr kultury</a:t>
            </a: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100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wysoka 2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173 punkty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Poprawa stanu technicznego obiektów zabytkowych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>
              <a:solidFill>
                <a:schemeClr val="accent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m3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4813" y="1422400"/>
            <a:ext cx="2897187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accent2"/>
                </a:solidFill>
                <a:latin typeface="Arial" charset="0"/>
              </a:rPr>
              <a:t>Strategia Rozwoju Miasta Ruda Śląska – część większego projektu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431800" y="1547813"/>
            <a:ext cx="63230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r>
              <a:rPr lang="pl-PL" dirty="0">
                <a:latin typeface="Trebuchet MS" pitchFamily="34" charset="0"/>
              </a:rPr>
              <a:t>Opracowanie:</a:t>
            </a:r>
          </a:p>
          <a:p>
            <a:pPr algn="ctr" defTabSz="914400">
              <a:defRPr/>
            </a:pPr>
            <a:r>
              <a:rPr lang="pl-PL" b="1" i="1" u="sng" dirty="0">
                <a:latin typeface="Trebuchet MS" pitchFamily="34" charset="0"/>
              </a:rPr>
              <a:t>Zintegrowanej Strategii Rozwoju Obszaru Funkcjonalnego Chorzowa, Rudy Śląskiej      i Świętochłowic do 2030 roku</a:t>
            </a:r>
            <a:r>
              <a:rPr lang="pl-PL" b="1" i="1" dirty="0">
                <a:latin typeface="Trebuchet MS" pitchFamily="34" charset="0"/>
              </a:rPr>
              <a:t> </a:t>
            </a:r>
          </a:p>
          <a:p>
            <a:pPr algn="ctr" defTabSz="914400">
              <a:defRPr/>
            </a:pPr>
            <a:endParaRPr lang="pl-PL" dirty="0"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pl-PL" dirty="0">
                <a:latin typeface="Trebuchet MS" pitchFamily="34" charset="0"/>
              </a:rPr>
              <a:t>obejmujące analizę dokumentów </a:t>
            </a:r>
          </a:p>
          <a:p>
            <a:pPr algn="ctr" defTabSz="914400">
              <a:defRPr/>
            </a:pPr>
            <a:r>
              <a:rPr lang="pl-PL" dirty="0">
                <a:latin typeface="Trebuchet MS" pitchFamily="34" charset="0"/>
              </a:rPr>
              <a:t>3 strategii rozwoju miast:</a:t>
            </a:r>
          </a:p>
          <a:p>
            <a:pPr algn="ctr" defTabSz="914400"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Chorzowa, Rudy Śląskiej i Świętochłowic</a:t>
            </a:r>
            <a:r>
              <a:rPr lang="pl-PL" dirty="0">
                <a:latin typeface="Trebuchet MS" pitchFamily="34" charset="0"/>
              </a:rPr>
              <a:t> </a:t>
            </a:r>
          </a:p>
          <a:p>
            <a:pPr defTabSz="914400">
              <a:defRPr/>
            </a:pPr>
            <a:endParaRPr lang="pl-PL" dirty="0"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termin opracowania i przyj</a:t>
            </a:r>
            <a:r>
              <a:rPr lang="pl-PL" b="1" dirty="0">
                <a:latin typeface="Trebuchet MS" pitchFamily="34" charset="0"/>
              </a:rPr>
              <a:t>ę</a:t>
            </a: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cia przez Rad</a:t>
            </a:r>
            <a:r>
              <a:rPr lang="pl-PL" b="1" dirty="0">
                <a:latin typeface="Trebuchet MS" pitchFamily="34" charset="0"/>
              </a:rPr>
              <a:t>y Miast </a:t>
            </a: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poszczególnych strategii do 31.03.2014 r.</a:t>
            </a: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l-PL" altLang="pl-PL" sz="22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792163" y="1116013"/>
            <a:ext cx="7343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  <a:t>Cel strategiczny nr 4: </a:t>
            </a:r>
            <a:b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</a:br>
            <a: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  <a:t>Zwiększony potencjał rozwojowy mieszkańców Miasta</a:t>
            </a:r>
            <a: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1511300" y="2195513"/>
            <a:ext cx="7058025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  <a:t>Najważniejsze zdaniem ankietowanych cele operacyjne:</a:t>
            </a:r>
            <a:b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</a:br>
            <a:endParaRPr lang="pl-PL" altLang="pl-PL" sz="2000" u="sng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najwyższa 1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288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Społeczeństwo wykształcone adekwatnie do rynku pracy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100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wysoka 2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59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Ograniczone zjawisko depopulacji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>
              <a:solidFill>
                <a:srgbClr val="4D4D4D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3012" name="Rectangle 7"/>
          <p:cNvSpPr>
            <a:spLocks noChangeArrowheads="1"/>
          </p:cNvSpPr>
          <p:nvPr/>
        </p:nvSpPr>
        <p:spPr bwMode="auto">
          <a:xfrm>
            <a:off x="647700" y="466725"/>
            <a:ext cx="65405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  <a:t>Cel strategiczny nr 5: </a:t>
            </a:r>
            <a:br>
              <a:rPr lang="pl-PL" altLang="pl-PL" sz="2000" b="1">
                <a:solidFill>
                  <a:schemeClr val="tx2"/>
                </a:solidFill>
                <a:latin typeface="Trebuchet MS" pitchFamily="34" charset="0"/>
              </a:rPr>
            </a:br>
            <a:r>
              <a:rPr lang="pl-PL" altLang="pl-PL" sz="2000" b="1" i="1">
                <a:solidFill>
                  <a:schemeClr val="tx2"/>
                </a:solidFill>
                <a:latin typeface="Trebuchet MS" pitchFamily="34" charset="0"/>
              </a:rPr>
              <a:t>Wyższy poziom rozwoju gospodarczego Rudy Śląskiej</a:t>
            </a:r>
            <a:r>
              <a:rPr lang="pl-PL" altLang="pl-PL" sz="1500" b="1">
                <a:solidFill>
                  <a:schemeClr val="tx2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382588" y="1449388"/>
            <a:ext cx="8413750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u="sng">
                <a:solidFill>
                  <a:srgbClr val="4D4D4D"/>
                </a:solidFill>
                <a:latin typeface="Trebuchet MS" pitchFamily="34" charset="0"/>
              </a:rPr>
              <a:t>Najważniejsze zdaniem ankietowanych cele operacyjne: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najwyższa 1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656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Wzrost liczby miejsc pracy w mikro, małych i średnich przedsiębiorstwach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wyższa 2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391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Utrzymanie wysokiego poziomu rozwoju kluczowych przedsiębiorstw w mieście (z branży górniczej, metalowej, energetycznej, spożywczej i logistycznej)</a:t>
            </a:r>
            <a:r>
              <a:rPr lang="pl-PL" altLang="pl-PL" sz="2000" b="1">
                <a:solidFill>
                  <a:schemeClr val="accent2"/>
                </a:solidFill>
                <a:latin typeface="Trebuchet MS" pitchFamily="34" charset="0"/>
              </a:rPr>
              <a:t> 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>
                <a:solidFill>
                  <a:srgbClr val="4D4D4D"/>
                </a:solidFill>
                <a:latin typeface="Trebuchet MS" pitchFamily="34" charset="0"/>
              </a:rPr>
              <a:t>Ranga wysoka 3 miejsce</a:t>
            </a:r>
            <a:r>
              <a:rPr lang="pl-PL" altLang="pl-PL" sz="2000" b="1">
                <a:solidFill>
                  <a:srgbClr val="4D4D4D"/>
                </a:solidFill>
                <a:latin typeface="Trebuchet MS" pitchFamily="34" charset="0"/>
              </a:rPr>
              <a:t>, 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261 punktów</a:t>
            </a: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r>
              <a:rPr lang="pl-PL" altLang="pl-PL" sz="2000" b="1" i="1">
                <a:solidFill>
                  <a:schemeClr val="accent2"/>
                </a:solidFill>
                <a:latin typeface="Trebuchet MS" pitchFamily="34" charset="0"/>
              </a:rPr>
              <a:t>Zwiększenie równowagi na rynku pracy</a:t>
            </a:r>
            <a:r>
              <a:rPr lang="pl-PL" altLang="pl-PL" sz="2000" b="1" i="1">
                <a:solidFill>
                  <a:srgbClr val="4D4D4D"/>
                </a:solidFill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620838" y="395288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5988" y="1259557"/>
            <a:ext cx="3600450" cy="5130800"/>
            <a:chOff x="2177" y="930"/>
            <a:chExt cx="2268" cy="323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13318" name="Strzałka w dół 5"/>
            <p:cNvSpPr>
              <a:spLocks noChangeArrowheads="1"/>
            </p:cNvSpPr>
            <p:nvPr/>
          </p:nvSpPr>
          <p:spPr bwMode="auto">
            <a:xfrm>
              <a:off x="3175" y="1428"/>
              <a:ext cx="301" cy="358"/>
            </a:xfrm>
            <a:prstGeom prst="downArrow">
              <a:avLst>
                <a:gd name="adj1" fmla="val 50000"/>
                <a:gd name="adj2" fmla="val 29734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pl-PL">
                <a:latin typeface="+mj-lt"/>
                <a:cs typeface="Calibri" pitchFamily="34" charset="0"/>
              </a:endParaRPr>
            </a:p>
          </p:txBody>
        </p:sp>
        <p:sp>
          <p:nvSpPr>
            <p:cNvPr id="13319" name="Text Box 8"/>
            <p:cNvSpPr txBox="1">
              <a:spLocks noChangeArrowheads="1"/>
            </p:cNvSpPr>
            <p:nvPr/>
          </p:nvSpPr>
          <p:spPr bwMode="auto">
            <a:xfrm>
              <a:off x="2177" y="930"/>
              <a:ext cx="2268" cy="466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l-PL" sz="3200" b="1" smtClean="0">
                  <a:latin typeface="+mj-lt"/>
                  <a:cs typeface="Calibri" pitchFamily="34" charset="0"/>
                </a:rPr>
                <a:t>Wizja, misja</a:t>
              </a:r>
              <a:endParaRPr lang="pl-PL" sz="3200" smtClean="0">
                <a:latin typeface="+mj-lt"/>
                <a:cs typeface="Calibri" pitchFamily="34" charset="0"/>
              </a:endParaRPr>
            </a:p>
          </p:txBody>
        </p:sp>
        <p:sp>
          <p:nvSpPr>
            <p:cNvPr id="13320" name="Text Box 9"/>
            <p:cNvSpPr txBox="1">
              <a:spLocks noChangeArrowheads="1"/>
            </p:cNvSpPr>
            <p:nvPr/>
          </p:nvSpPr>
          <p:spPr bwMode="auto">
            <a:xfrm>
              <a:off x="2177" y="1837"/>
              <a:ext cx="2268" cy="46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l-PL" sz="3200" b="1" dirty="0" smtClean="0">
                  <a:latin typeface="+mj-lt"/>
                  <a:cs typeface="Calibri" pitchFamily="34" charset="0"/>
                </a:rPr>
                <a:t>Cele strategiczne</a:t>
              </a:r>
              <a:endParaRPr lang="pl-PL" sz="3200" dirty="0" smtClean="0">
                <a:latin typeface="+mj-lt"/>
                <a:cs typeface="Calibri" pitchFamily="34" charset="0"/>
              </a:endParaRPr>
            </a:p>
          </p:txBody>
        </p:sp>
        <p:sp>
          <p:nvSpPr>
            <p:cNvPr id="13321" name="Text Box 10"/>
            <p:cNvSpPr txBox="1">
              <a:spLocks noChangeArrowheads="1"/>
            </p:cNvSpPr>
            <p:nvPr/>
          </p:nvSpPr>
          <p:spPr bwMode="auto">
            <a:xfrm>
              <a:off x="2177" y="2789"/>
              <a:ext cx="2268" cy="466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l-PL" sz="3200" b="1" smtClean="0">
                  <a:latin typeface="+mj-lt"/>
                  <a:cs typeface="Calibri" pitchFamily="34" charset="0"/>
                </a:rPr>
                <a:t>Cele operacyjne</a:t>
              </a:r>
              <a:endParaRPr lang="pl-PL" sz="3200" smtClean="0">
                <a:latin typeface="+mj-lt"/>
                <a:cs typeface="Calibri" pitchFamily="34" charset="0"/>
              </a:endParaRPr>
            </a:p>
          </p:txBody>
        </p:sp>
        <p:sp>
          <p:nvSpPr>
            <p:cNvPr id="13322" name="Text Box 11"/>
            <p:cNvSpPr txBox="1">
              <a:spLocks noChangeArrowheads="1"/>
            </p:cNvSpPr>
            <p:nvPr/>
          </p:nvSpPr>
          <p:spPr bwMode="auto">
            <a:xfrm>
              <a:off x="2177" y="3696"/>
              <a:ext cx="2268" cy="466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000" tIns="10800" rIns="18000" bIns="10800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明朝" pitchFamily="18" charset="-128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l-PL" sz="2800" b="1" dirty="0" smtClean="0">
                  <a:latin typeface="+mj-lt"/>
                  <a:cs typeface="Calibri" pitchFamily="34" charset="0"/>
                </a:rPr>
                <a:t>Zadania realizacyjne</a:t>
              </a:r>
              <a:endParaRPr lang="pl-PL" sz="2800" dirty="0" smtClean="0">
                <a:latin typeface="+mj-lt"/>
                <a:cs typeface="Calibri" pitchFamily="34" charset="0"/>
              </a:endParaRPr>
            </a:p>
          </p:txBody>
        </p:sp>
        <p:sp>
          <p:nvSpPr>
            <p:cNvPr id="13323" name="Strzałka w dół 5"/>
            <p:cNvSpPr>
              <a:spLocks noChangeArrowheads="1"/>
            </p:cNvSpPr>
            <p:nvPr/>
          </p:nvSpPr>
          <p:spPr bwMode="auto">
            <a:xfrm>
              <a:off x="3175" y="2381"/>
              <a:ext cx="301" cy="360"/>
            </a:xfrm>
            <a:prstGeom prst="downArrow">
              <a:avLst>
                <a:gd name="adj1" fmla="val 50000"/>
                <a:gd name="adj2" fmla="val 29900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pl-PL">
                <a:latin typeface="+mj-lt"/>
                <a:cs typeface="Calibri" pitchFamily="34" charset="0"/>
              </a:endParaRPr>
            </a:p>
          </p:txBody>
        </p:sp>
        <p:sp>
          <p:nvSpPr>
            <p:cNvPr id="13324" name="Strzałka w dół 5"/>
            <p:cNvSpPr>
              <a:spLocks noChangeArrowheads="1"/>
            </p:cNvSpPr>
            <p:nvPr/>
          </p:nvSpPr>
          <p:spPr bwMode="auto">
            <a:xfrm>
              <a:off x="3175" y="3288"/>
              <a:ext cx="301" cy="359"/>
            </a:xfrm>
            <a:prstGeom prst="downArrow">
              <a:avLst>
                <a:gd name="adj1" fmla="val 50000"/>
                <a:gd name="adj2" fmla="val 29817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pl-PL">
                <a:latin typeface="+mj-lt"/>
                <a:cs typeface="Calibri" pitchFamily="34" charset="0"/>
              </a:endParaRPr>
            </a:p>
          </p:txBody>
        </p:sp>
      </p:grpSp>
      <p:sp>
        <p:nvSpPr>
          <p:cNvPr id="15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 anchor="t"/>
          <a:lstStyle/>
          <a:p>
            <a:pPr>
              <a:defRPr/>
            </a:pPr>
            <a:fld id="{E6F45304-CCEA-489A-AF22-37AE56A902E4}" type="datetime1">
              <a:rPr lang="pl-PL"/>
              <a:pPr>
                <a:defRPr/>
              </a:pPr>
              <a:t>2014-03-27</a:t>
            </a:fld>
            <a:endParaRPr lang="pl-PL" dirty="0"/>
          </a:p>
        </p:txBody>
      </p:sp>
      <p:sp>
        <p:nvSpPr>
          <p:cNvPr id="44037" name="Rectangle 2"/>
          <p:cNvSpPr txBox="1">
            <a:spLocks noChangeArrowheads="1"/>
          </p:cNvSpPr>
          <p:nvPr/>
        </p:nvSpPr>
        <p:spPr bwMode="auto">
          <a:xfrm>
            <a:off x="503238" y="466725"/>
            <a:ext cx="75390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Założenia do strategii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2"/>
          <p:cNvSpPr>
            <a:spLocks noGrp="1"/>
          </p:cNvSpPr>
          <p:nvPr>
            <p:ph idx="4294967295"/>
          </p:nvPr>
        </p:nvSpPr>
        <p:spPr>
          <a:xfrm>
            <a:off x="503238" y="2411413"/>
            <a:ext cx="8859837" cy="280828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1800" smtClean="0">
                <a:solidFill>
                  <a:schemeClr val="tx1"/>
                </a:solidFill>
              </a:rPr>
              <a:t>Wizja Rudy Śląskiej to: </a:t>
            </a:r>
            <a:endParaRPr lang="pl-PL" altLang="pl-PL" sz="1800" i="1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 typeface="Wingdings" pitchFamily="2" charset="2"/>
              <a:buNone/>
            </a:pPr>
            <a:endParaRPr lang="pl-PL" altLang="pl-PL" sz="1800" i="1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2800" i="1" smtClean="0">
                <a:solidFill>
                  <a:schemeClr val="accent2"/>
                </a:solidFill>
              </a:rPr>
              <a:t>Miasto dzielnic, które nie dzielą </a:t>
            </a:r>
            <a:br>
              <a:rPr lang="pl-PL" altLang="pl-PL" sz="2800" i="1" smtClean="0">
                <a:solidFill>
                  <a:schemeClr val="accent2"/>
                </a:solidFill>
              </a:rPr>
            </a:br>
            <a:r>
              <a:rPr lang="pl-PL" altLang="pl-PL" sz="2800" i="1" smtClean="0">
                <a:solidFill>
                  <a:schemeClr val="accent2"/>
                </a:solidFill>
              </a:rPr>
              <a:t>- dobre do zamieszkania, pracy i wypoczynku</a:t>
            </a:r>
          </a:p>
        </p:txBody>
      </p:sp>
      <p:sp>
        <p:nvSpPr>
          <p:cNvPr id="4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9A57CA0F-8986-441B-9CDC-05C2F93FB155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647700" y="53975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pl-PL" altLang="pl-PL" sz="2000" b="1" dirty="0">
                <a:solidFill>
                  <a:srgbClr val="6666FF"/>
                </a:solidFill>
                <a:latin typeface="Trebuchet MS" pitchFamily="34" charset="0"/>
              </a:rPr>
              <a:t>Wizja</a:t>
            </a:r>
            <a:endParaRPr lang="pl-PL" altLang="pl-PL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zawartości 2"/>
          <p:cNvSpPr>
            <a:spLocks noGrp="1"/>
          </p:cNvSpPr>
          <p:nvPr>
            <p:ph idx="4294967295"/>
          </p:nvPr>
        </p:nvSpPr>
        <p:spPr>
          <a:xfrm>
            <a:off x="503238" y="2484438"/>
            <a:ext cx="9145587" cy="294957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1800" smtClean="0">
                <a:solidFill>
                  <a:schemeClr val="tx1"/>
                </a:solidFill>
              </a:rPr>
              <a:t>Misja Rudy Śląskiej to: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pl-PL" altLang="pl-PL" sz="180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2400" i="1" smtClean="0">
                <a:solidFill>
                  <a:schemeClr val="accent2"/>
                </a:solidFill>
              </a:rPr>
              <a:t>Tworzenie nowoczesnego i przyjaznego miasta </a:t>
            </a:r>
            <a:br>
              <a:rPr lang="pl-PL" altLang="pl-PL" sz="2400" i="1" smtClean="0">
                <a:solidFill>
                  <a:schemeClr val="accent2"/>
                </a:solidFill>
              </a:rPr>
            </a:br>
            <a:r>
              <a:rPr lang="pl-PL" altLang="pl-PL" sz="2400" i="1" smtClean="0">
                <a:solidFill>
                  <a:schemeClr val="accent2"/>
                </a:solidFill>
              </a:rPr>
              <a:t>w oparciu o potencjał i aktywność jego mieszkańców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pl-PL" altLang="pl-PL" sz="1600" b="0" i="1" smtClean="0">
              <a:solidFill>
                <a:schemeClr val="accent2"/>
              </a:solidFill>
            </a:endParaRPr>
          </a:p>
        </p:txBody>
      </p:sp>
      <p:sp>
        <p:nvSpPr>
          <p:cNvPr id="44036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fld id="{E6F45304-CCEA-489A-AF22-37AE56A902E4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647700" y="53975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Misja</a:t>
            </a:r>
            <a:endParaRPr lang="pl-PL" altLang="pl-PL" sz="2000" b="1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zawartości 2"/>
          <p:cNvSpPr>
            <a:spLocks noGrp="1"/>
          </p:cNvSpPr>
          <p:nvPr>
            <p:ph idx="1"/>
          </p:nvPr>
        </p:nvSpPr>
        <p:spPr>
          <a:xfrm>
            <a:off x="863600" y="2411413"/>
            <a:ext cx="8426450" cy="294957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1800" b="0" smtClean="0">
                <a:solidFill>
                  <a:schemeClr val="tx1"/>
                </a:solidFill>
              </a:rPr>
              <a:t>Ruda Śląska w 2030 powinna być miastem: 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gdzie ludziom żyje się dostatnio,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które przyjazne jest rodzinie,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dumnym ze swoich górniczych tradycji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które przy zachowaniu tradycji tworzy nowoczesność, 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gdzie odrębność dzielnic nie dzieli lecz łączy i integruje,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r>
              <a:rPr lang="pl-PL" altLang="pl-PL" sz="1800" b="0" smtClean="0">
                <a:solidFill>
                  <a:schemeClr val="tx1"/>
                </a:solidFill>
              </a:rPr>
              <a:t> świadomym swego potencjału, wyróżniającym się w regionie.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pl-PL" altLang="pl-PL" sz="1800" b="0" smtClean="0">
              <a:solidFill>
                <a:schemeClr val="tx1"/>
              </a:solidFill>
            </a:endParaRPr>
          </a:p>
        </p:txBody>
      </p:sp>
      <p:sp>
        <p:nvSpPr>
          <p:cNvPr id="44036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 anchor="t"/>
          <a:lstStyle/>
          <a:p>
            <a:pPr>
              <a:defRPr/>
            </a:pPr>
            <a:fld id="{E6F45304-CCEA-489A-AF22-37AE56A902E4}" type="datetime1">
              <a:rPr lang="pl-PL"/>
              <a:pPr>
                <a:defRPr/>
              </a:pPr>
              <a:t>2014-03-27</a:t>
            </a:fld>
            <a:endParaRPr lang="pl-PL" dirty="0"/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936625" y="1331913"/>
            <a:ext cx="72104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  <a:defRPr/>
            </a:pPr>
            <a:r>
              <a:rPr lang="pl-PL" b="1" dirty="0">
                <a:latin typeface="+mj-lt"/>
              </a:rPr>
              <a:t>Misja Miasta Ruda Śląska</a:t>
            </a:r>
            <a:endParaRPr lang="pl-PL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647700" y="53975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Misja</a:t>
            </a:r>
            <a:endParaRPr lang="pl-PL" altLang="pl-PL" sz="2000" b="1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719138" y="684213"/>
            <a:ext cx="7210425" cy="503237"/>
          </a:xfrm>
        </p:spPr>
        <p:txBody>
          <a:bodyPr/>
          <a:lstStyle/>
          <a:p>
            <a:r>
              <a:rPr lang="pl-PL" altLang="pl-PL" sz="2000" smtClean="0">
                <a:solidFill>
                  <a:srgbClr val="6666FF"/>
                </a:solidFill>
              </a:rPr>
              <a:t>Cele strategiczne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787400" y="1619597"/>
          <a:ext cx="9293225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Document" r:id="rId3" imgW="5906808" imgH="2965362" progId="Word.Document.8">
                  <p:embed/>
                </p:oleObj>
              </mc:Choice>
              <mc:Fallback>
                <p:oleObj name="Document" r:id="rId3" imgW="5906808" imgH="2965362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1619597"/>
                        <a:ext cx="9293225" cy="465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ymbol zastępczy zawartości 2"/>
          <p:cNvSpPr>
            <a:spLocks noGrp="1"/>
          </p:cNvSpPr>
          <p:nvPr>
            <p:ph idx="1"/>
          </p:nvPr>
        </p:nvSpPr>
        <p:spPr>
          <a:xfrm>
            <a:off x="360363" y="2339975"/>
            <a:ext cx="9147175" cy="22336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1800" i="1" smtClean="0">
                <a:solidFill>
                  <a:schemeClr val="accent2"/>
                </a:solidFill>
              </a:rPr>
              <a:t>Cel Strategiczny 1: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1800" i="1" smtClean="0">
              <a:solidFill>
                <a:schemeClr val="accent2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1800" i="1" smtClean="0">
                <a:solidFill>
                  <a:schemeClr val="tx1"/>
                </a:solidFill>
              </a:rPr>
              <a:t>Ruda Śląska nowoczesnym, atrakcyjnym przyjaznym miejscem do życia</a:t>
            </a:r>
            <a:br>
              <a:rPr lang="pl-PL" altLang="pl-PL" sz="1800" i="1" smtClean="0">
                <a:solidFill>
                  <a:schemeClr val="tx1"/>
                </a:solidFill>
              </a:rPr>
            </a:br>
            <a:r>
              <a:rPr lang="pl-PL" altLang="pl-PL" sz="1800" i="1" smtClean="0">
                <a:solidFill>
                  <a:schemeClr val="tx1"/>
                </a:solidFill>
              </a:rPr>
              <a:t> i rozwoju, miastem o zintegrowanej przestrzeni społecznej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1800" i="1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280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280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2400" smtClean="0">
                <a:solidFill>
                  <a:schemeClr val="tx1"/>
                </a:solidFill>
              </a:rPr>
              <a:t>	14 celów operacyjnych</a:t>
            </a:r>
          </a:p>
          <a:p>
            <a:pPr marL="457200" indent="-4572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280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2000" b="0" smtClean="0">
                <a:solidFill>
                  <a:schemeClr val="tx1"/>
                </a:solidFill>
              </a:rPr>
              <a:t> </a:t>
            </a:r>
            <a:endParaRPr lang="pl-PL" altLang="pl-PL" sz="2400" smtClean="0">
              <a:solidFill>
                <a:schemeClr val="tx1"/>
              </a:solidFill>
            </a:endParaRPr>
          </a:p>
          <a:p>
            <a:pPr marL="1073150" lvl="1" indent="-623888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</a:pPr>
            <a:endParaRPr lang="pl-PL" altLang="pl-PL" sz="140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48133" name="Picture 6" descr="Raciborska - wolności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413" y="3563938"/>
            <a:ext cx="38909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DSCF08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3" y="608013"/>
            <a:ext cx="29527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zawartości 2"/>
          <p:cNvSpPr>
            <a:spLocks noGrp="1"/>
          </p:cNvSpPr>
          <p:nvPr>
            <p:ph idx="1"/>
          </p:nvPr>
        </p:nvSpPr>
        <p:spPr>
          <a:xfrm>
            <a:off x="503238" y="1979613"/>
            <a:ext cx="5041900" cy="37449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1800" i="1" dirty="0" smtClean="0">
                <a:solidFill>
                  <a:schemeClr val="accent2"/>
                </a:solidFill>
              </a:rPr>
              <a:t>Cel Strategiczny 2: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1800" i="1" dirty="0" smtClean="0">
              <a:solidFill>
                <a:schemeClr val="accent2"/>
              </a:solidFill>
            </a:endParaRP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1800" i="1" dirty="0" smtClean="0">
                <a:solidFill>
                  <a:schemeClr val="tx1"/>
                </a:solidFill>
              </a:rPr>
              <a:t>Miasto o wysokim stopniu integracji przestrzennej, z zachowanymi zasobami naturalnymi i rozwiniętą infrastrukturą techniczną</a:t>
            </a:r>
            <a:endParaRPr lang="pl-PL" altLang="pl-PL" sz="1600" i="1" dirty="0" smtClean="0">
              <a:solidFill>
                <a:schemeClr val="tx1"/>
              </a:solidFill>
            </a:endParaRPr>
          </a:p>
          <a:p>
            <a:pPr marL="1073150" lvl="1" indent="-623888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</a:pPr>
            <a:endParaRPr lang="pl-PL" altLang="pl-PL" sz="2400" b="1" dirty="0" smtClean="0">
              <a:solidFill>
                <a:schemeClr val="tx1"/>
              </a:solidFill>
            </a:endParaRPr>
          </a:p>
          <a:p>
            <a:pPr marL="1073150" lvl="1" indent="-623888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pl-PL" altLang="pl-PL" sz="2400" b="1" dirty="0" smtClean="0">
                <a:solidFill>
                  <a:schemeClr val="tx1"/>
                </a:solidFill>
              </a:rPr>
              <a:t>12 celów operacyjnych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pic>
        <p:nvPicPr>
          <p:cNvPr id="49157" name="Picture 7" descr="Obraz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1038" y="379730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9" descr="pl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575" y="1331913"/>
            <a:ext cx="35274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2"/>
          <p:cNvSpPr>
            <a:spLocks noGrp="1"/>
          </p:cNvSpPr>
          <p:nvPr>
            <p:ph idx="4294967295"/>
          </p:nvPr>
        </p:nvSpPr>
        <p:spPr>
          <a:xfrm>
            <a:off x="360363" y="2266950"/>
            <a:ext cx="4105275" cy="33131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1800" i="1" smtClean="0">
                <a:solidFill>
                  <a:schemeClr val="accent2"/>
                </a:solidFill>
              </a:rPr>
              <a:t>Cel Strategiczny 3: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AutoNum type="arabicPeriod" startAt="3"/>
            </a:pPr>
            <a:endParaRPr lang="pl-PL" altLang="pl-PL" sz="2000" i="1" smtClean="0">
              <a:solidFill>
                <a:schemeClr val="accent2"/>
              </a:solidFill>
            </a:endParaRP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r>
              <a:rPr lang="pl-PL" altLang="pl-PL" sz="2000" i="1" smtClean="0">
                <a:solidFill>
                  <a:schemeClr val="tx1"/>
                </a:solidFill>
              </a:rPr>
              <a:t>Wysoki stopień wykorzystania dziedzictwa kulturowego Miasta</a:t>
            </a: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1600" b="0" smtClean="0">
                <a:solidFill>
                  <a:schemeClr val="tx1"/>
                </a:solidFill>
              </a:rPr>
              <a:t>		</a:t>
            </a: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pl-PL" altLang="pl-PL" sz="2400" smtClean="0">
                <a:solidFill>
                  <a:schemeClr val="tx1"/>
                </a:solidFill>
              </a:rPr>
              <a:t>2 cele operacyjne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</a:pPr>
            <a:endParaRPr lang="pl-PL" altLang="pl-PL" sz="2800" smtClean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</a:pPr>
            <a:endParaRPr lang="pl-PL" altLang="pl-PL" sz="2800" b="1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pl-PL" altLang="pl-PL" sz="1800" b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9A57CA0F-8986-441B-9CDC-05C2F93FB155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>
              <a:solidFill>
                <a:srgbClr val="A31F09"/>
              </a:solidFill>
              <a:latin typeface="+mn-lt"/>
            </a:endParaRPr>
          </a:p>
        </p:txBody>
      </p:sp>
      <p:pic>
        <p:nvPicPr>
          <p:cNvPr id="50181" name="Picture 7" descr="DSC027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413" y="3670300"/>
            <a:ext cx="3960812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 descr="DSC047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971550"/>
            <a:ext cx="396081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m3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4813" y="1422400"/>
            <a:ext cx="2897187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accent2"/>
                </a:solidFill>
                <a:latin typeface="Arial" charset="0"/>
              </a:rPr>
              <a:t>Strategia Rozwoju Miasta Ruda Śląska – część większego projektu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431800" y="1908175"/>
            <a:ext cx="64817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defTabSz="914400" eaLnBrk="1" hangingPunct="1">
              <a:defRPr/>
            </a:pPr>
            <a:r>
              <a:rPr lang="pl-PL" altLang="pl-PL" smtClean="0">
                <a:latin typeface="Trebuchet MS" pitchFamily="34" charset="0"/>
              </a:rPr>
              <a:t>Termin opracowania:</a:t>
            </a:r>
          </a:p>
          <a:p>
            <a:pPr defTabSz="914400" eaLnBrk="1" hangingPunct="1">
              <a:defRPr/>
            </a:pPr>
            <a:endParaRPr lang="pl-PL" altLang="pl-PL" smtClean="0">
              <a:latin typeface="Trebuchet MS" pitchFamily="34" charset="0"/>
            </a:endParaRPr>
          </a:p>
          <a:p>
            <a:pPr algn="ctr" defTabSz="914400" eaLnBrk="1" hangingPunct="1">
              <a:defRPr/>
            </a:pPr>
            <a:r>
              <a:rPr lang="pl-PL" altLang="pl-PL" b="1" i="1" u="sng" smtClean="0">
                <a:latin typeface="Trebuchet MS" pitchFamily="34" charset="0"/>
              </a:rPr>
              <a:t>Zintegrowanej Strategii Rozwoju Obszaru Funkcjonalnego Chorzowa, Rudy Śląskiej      i Świętoch</a:t>
            </a:r>
            <a:r>
              <a:rPr lang="pl-PL" altLang="pl-PL" b="1" i="1" u="sng" smtClean="0">
                <a:latin typeface="Arial" charset="0"/>
              </a:rPr>
              <a:t>ł</a:t>
            </a:r>
            <a:r>
              <a:rPr lang="pl-PL" altLang="pl-PL" b="1" i="1" u="sng" smtClean="0">
                <a:latin typeface="Trebuchet MS" pitchFamily="34" charset="0"/>
              </a:rPr>
              <a:t>owic do 2030 roku</a:t>
            </a:r>
            <a:r>
              <a:rPr lang="pl-PL" altLang="pl-PL" b="1" i="1" smtClean="0">
                <a:latin typeface="Trebuchet MS" pitchFamily="34" charset="0"/>
              </a:rPr>
              <a:t> </a:t>
            </a:r>
          </a:p>
          <a:p>
            <a:pPr algn="ctr" defTabSz="914400" eaLnBrk="1" hangingPunct="1">
              <a:defRPr/>
            </a:pPr>
            <a:endParaRPr lang="pl-PL" altLang="pl-PL" smtClean="0">
              <a:latin typeface="Trebuchet MS" pitchFamily="34" charset="0"/>
            </a:endParaRPr>
          </a:p>
          <a:p>
            <a:pPr algn="ctr" defTabSz="914400" eaLnBrk="1" hangingPunct="1">
              <a:defRPr/>
            </a:pPr>
            <a:endParaRPr lang="pl-PL" altLang="pl-PL" smtClean="0">
              <a:latin typeface="Trebuchet MS" pitchFamily="34" charset="0"/>
            </a:endParaRPr>
          </a:p>
          <a:p>
            <a:pPr algn="ctr" defTabSz="914400" eaLnBrk="1" hangingPunct="1">
              <a:defRPr/>
            </a:pPr>
            <a:r>
              <a:rPr lang="pl-PL" altLang="pl-PL" sz="2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do 30.04.2014 r.</a:t>
            </a:r>
            <a:r>
              <a:rPr lang="pl-PL" altLang="pl-PL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</a:p>
          <a:p>
            <a:pPr algn="ctr" defTabSz="914400" eaLnBrk="1" hangingPunct="1">
              <a:defRPr/>
            </a:pPr>
            <a:endParaRPr lang="pl-PL" altLang="pl-PL" smtClean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zawartości 2"/>
          <p:cNvSpPr>
            <a:spLocks noGrp="1"/>
          </p:cNvSpPr>
          <p:nvPr>
            <p:ph idx="4294967295"/>
          </p:nvPr>
        </p:nvSpPr>
        <p:spPr>
          <a:xfrm>
            <a:off x="647700" y="2339975"/>
            <a:ext cx="4897438" cy="33131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  <a:defRPr/>
            </a:pPr>
            <a:r>
              <a:rPr lang="pl-PL" altLang="pl-PL" sz="1800" i="1" smtClean="0">
                <a:solidFill>
                  <a:schemeClr val="accent2"/>
                </a:solidFill>
              </a:rPr>
              <a:t>Cel Strategiczny 4: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AutoNum type="arabicPeriod" startAt="3"/>
              <a:defRPr/>
            </a:pPr>
            <a:endParaRPr lang="pl-PL" altLang="pl-PL" sz="2000" i="1" smtClean="0">
              <a:solidFill>
                <a:schemeClr val="accent2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  <a:defRPr/>
            </a:pPr>
            <a:r>
              <a:rPr lang="pl-PL" altLang="pl-PL" sz="20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Zwiększony potencjał rozwojowy mieszkańców Miasta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pl-PL" altLang="pl-PL" sz="1600" b="0" smtClean="0">
                <a:solidFill>
                  <a:schemeClr val="tx1"/>
                </a:solidFill>
              </a:rPr>
              <a:t>		</a:t>
            </a: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pl-PL" altLang="pl-PL" sz="2400" smtClean="0">
                <a:solidFill>
                  <a:schemeClr val="tx1"/>
                </a:solidFill>
              </a:rPr>
              <a:t>2 cele operacyjne</a:t>
            </a:r>
            <a:endParaRPr lang="pl-PL" altLang="pl-PL" sz="2400" b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pl-PL" altLang="pl-PL" sz="2400" b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9A57CA0F-8986-441B-9CDC-05C2F93FB155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>
              <a:solidFill>
                <a:srgbClr val="A31F09"/>
              </a:solidFill>
              <a:latin typeface="+mn-lt"/>
            </a:endParaRPr>
          </a:p>
        </p:txBody>
      </p:sp>
      <p:pic>
        <p:nvPicPr>
          <p:cNvPr id="51205" name="Picture 8" descr="zdjęcie 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75" y="1042988"/>
            <a:ext cx="3455988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 descr="zdjęci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5" y="3635375"/>
            <a:ext cx="35163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zawartości 2"/>
          <p:cNvSpPr>
            <a:spLocks noGrp="1"/>
          </p:cNvSpPr>
          <p:nvPr>
            <p:ph idx="4294967295"/>
          </p:nvPr>
        </p:nvSpPr>
        <p:spPr>
          <a:xfrm>
            <a:off x="431800" y="1547813"/>
            <a:ext cx="6048375" cy="33131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  <a:defRPr/>
            </a:pPr>
            <a:r>
              <a:rPr lang="pl-PL" altLang="pl-PL" sz="1800" i="1" smtClean="0">
                <a:solidFill>
                  <a:schemeClr val="accent2"/>
                </a:solidFill>
              </a:rPr>
              <a:t>Cel Strategiczny 5: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  <a:defRPr/>
            </a:pPr>
            <a:endParaRPr lang="pl-PL" altLang="pl-PL" sz="2000" i="1" smtClean="0">
              <a:solidFill>
                <a:schemeClr val="accent2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Trebuchet MS" pitchFamily="34" charset="0"/>
              <a:buNone/>
              <a:defRPr/>
            </a:pPr>
            <a:r>
              <a:rPr lang="pl-PL" altLang="pl-PL" sz="18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Wyższy poziom rozwoju gospodarczego </a:t>
            </a:r>
            <a:br>
              <a:rPr lang="pl-PL" altLang="pl-PL" sz="18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altLang="pl-PL" sz="18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Rudy Śląskiej </a:t>
            </a:r>
          </a:p>
          <a:p>
            <a:pPr marL="457200" indent="-45720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pl-PL" altLang="pl-PL" sz="1600" b="0" smtClean="0">
                <a:solidFill>
                  <a:schemeClr val="tx1"/>
                </a:solidFill>
              </a:rPr>
              <a:t>		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pl-PL" altLang="pl-PL" sz="2400" smtClean="0">
                <a:solidFill>
                  <a:schemeClr val="tx1"/>
                </a:solidFill>
              </a:rPr>
              <a:t>	8 celów operacyjnych</a:t>
            </a:r>
            <a:endParaRPr lang="pl-PL" altLang="pl-PL" sz="2400" b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pl-PL" altLang="pl-PL" sz="2400" b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9A57CA0F-8986-441B-9CDC-05C2F93FB155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>
              <a:solidFill>
                <a:srgbClr val="A31F09"/>
              </a:solidFill>
              <a:latin typeface="+mn-lt"/>
            </a:endParaRPr>
          </a:p>
        </p:txBody>
      </p:sp>
      <p:pic>
        <p:nvPicPr>
          <p:cNvPr id="52229" name="Picture 6" descr="zdjęci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300" y="4716463"/>
            <a:ext cx="701992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7" descr="DSC_24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3" y="1547813"/>
            <a:ext cx="4406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631950"/>
          <a:ext cx="9793288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kument" r:id="rId3" imgW="5913187" imgH="2841283" progId="Word.Document.8">
                  <p:embed/>
                </p:oleObj>
              </mc:Choice>
              <mc:Fallback>
                <p:oleObj name="Dokument" r:id="rId3" imgW="5913187" imgH="2841283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1950"/>
                        <a:ext cx="9793288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ytuł 1"/>
          <p:cNvSpPr>
            <a:spLocks/>
          </p:cNvSpPr>
          <p:nvPr/>
        </p:nvSpPr>
        <p:spPr bwMode="auto">
          <a:xfrm>
            <a:off x="719138" y="395288"/>
            <a:ext cx="72104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Ocena zgodności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1871663" y="6011863"/>
            <a:ext cx="7345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pl-PL" altLang="pl-PL" sz="2800" b="1">
                <a:latin typeface="Trebuchet MS" pitchFamily="34" charset="0"/>
              </a:rPr>
              <a:t>http://www.rudaslaska.pl/strategia/</a:t>
            </a:r>
          </a:p>
        </p:txBody>
      </p:sp>
      <p:pic>
        <p:nvPicPr>
          <p:cNvPr id="532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971550"/>
            <a:ext cx="64087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Mapa </a:t>
            </a:r>
            <a:r>
              <a:rPr lang="pl-PL" sz="2400" dirty="0" smtClean="0"/>
              <a:t>programowania rozwoju Miasta</a:t>
            </a:r>
            <a:endParaRPr lang="pl-PL" sz="24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 smtClean="0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9308828" y="7066196"/>
            <a:ext cx="624788" cy="3639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9FCC4A-8196-41F4-8A27-F06822B3EB40}" type="slidenum">
              <a:rPr lang="pl-PL" smtClean="0"/>
              <a:pPr>
                <a:defRPr/>
              </a:pPr>
              <a:t>54</a:t>
            </a:fld>
            <a:r>
              <a:rPr lang="pl-PL" dirty="0" smtClean="0"/>
              <a:t>/27</a:t>
            </a:r>
            <a:endParaRPr lang="pl-PL" dirty="0"/>
          </a:p>
        </p:txBody>
      </p:sp>
      <p:sp>
        <p:nvSpPr>
          <p:cNvPr id="35897" name="Rectangle 57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pSp>
        <p:nvGrpSpPr>
          <p:cNvPr id="35841" name="Group 1"/>
          <p:cNvGrpSpPr>
            <a:grpSpLocks/>
          </p:cNvGrpSpPr>
          <p:nvPr/>
        </p:nvGrpSpPr>
        <p:grpSpPr bwMode="auto">
          <a:xfrm>
            <a:off x="431800" y="1259557"/>
            <a:ext cx="9144768" cy="5410869"/>
            <a:chOff x="1148" y="3222"/>
            <a:chExt cx="13045" cy="6683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1148" y="3222"/>
              <a:ext cx="13045" cy="6683"/>
              <a:chOff x="1148" y="3222"/>
              <a:chExt cx="13045" cy="6683"/>
            </a:xfrm>
          </p:grpSpPr>
          <p:grpSp>
            <p:nvGrpSpPr>
              <p:cNvPr id="35845" name="Group 5"/>
              <p:cNvGrpSpPr>
                <a:grpSpLocks/>
              </p:cNvGrpSpPr>
              <p:nvPr/>
            </p:nvGrpSpPr>
            <p:grpSpPr bwMode="auto">
              <a:xfrm>
                <a:off x="1148" y="3222"/>
                <a:ext cx="13045" cy="6683"/>
                <a:chOff x="1148" y="3222"/>
                <a:chExt cx="13045" cy="6683"/>
              </a:xfrm>
            </p:grpSpPr>
            <p:sp>
              <p:nvSpPr>
                <p:cNvPr id="35896" name="AutoShape 56"/>
                <p:cNvSpPr>
                  <a:spLocks noChangeArrowheads="1"/>
                </p:cNvSpPr>
                <p:nvPr/>
              </p:nvSpPr>
              <p:spPr bwMode="auto">
                <a:xfrm>
                  <a:off x="10989" y="6944"/>
                  <a:ext cx="3204" cy="2961"/>
                </a:xfrm>
                <a:prstGeom prst="roundRect">
                  <a:avLst>
                    <a:gd name="adj" fmla="val 9727"/>
                  </a:avLst>
                </a:prstGeom>
                <a:solidFill>
                  <a:srgbClr val="8064A2">
                    <a:alpha val="64000"/>
                  </a:srgbClr>
                </a:solidFill>
                <a:ln w="127000" cmpd="dbl">
                  <a:solidFill>
                    <a:srgbClr val="A996C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Jednostki wdrażające programy operacyjne UE i inne</a:t>
                  </a: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95" name="AutoShape 55"/>
                <p:cNvSpPr>
                  <a:spLocks noChangeArrowheads="1"/>
                </p:cNvSpPr>
                <p:nvPr/>
              </p:nvSpPr>
              <p:spPr bwMode="auto">
                <a:xfrm>
                  <a:off x="1148" y="8739"/>
                  <a:ext cx="9462" cy="10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BACC6"/>
                </a:solidFill>
                <a:ln w="127000" cmpd="dbl">
                  <a:solidFill>
                    <a:srgbClr val="4BACC6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0" rIns="9144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45085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System monitorowania i ewaluacji rozwoju Miasta</a:t>
                  </a:r>
                  <a:endParaRPr kumimoji="0" lang="pl-PL" sz="105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4508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94" name="AutoShape 54"/>
                <p:cNvSpPr>
                  <a:spLocks noChangeArrowheads="1"/>
                </p:cNvSpPr>
                <p:nvPr/>
              </p:nvSpPr>
              <p:spPr bwMode="auto">
                <a:xfrm>
                  <a:off x="1192" y="6995"/>
                  <a:ext cx="9380" cy="145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 w="127000" cmpd="dbl">
                  <a:solidFill>
                    <a:srgbClr val="F79646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0" rIns="9144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44926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Realizacja planów rozwoju Miasta </a:t>
                  </a:r>
                  <a:endParaRPr kumimoji="0" lang="pl-PL" sz="105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449263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5873" name="Group 33"/>
                <p:cNvGrpSpPr>
                  <a:grpSpLocks/>
                </p:cNvGrpSpPr>
                <p:nvPr/>
              </p:nvGrpSpPr>
              <p:grpSpPr bwMode="auto">
                <a:xfrm>
                  <a:off x="1160" y="3222"/>
                  <a:ext cx="9453" cy="3796"/>
                  <a:chOff x="1160" y="3501"/>
                  <a:chExt cx="9453" cy="3796"/>
                </a:xfrm>
              </p:grpSpPr>
              <p:sp>
                <p:nvSpPr>
                  <p:cNvPr id="35893" name="AutoShape 53"/>
                  <p:cNvSpPr>
                    <a:spLocks noChangeShapeType="1"/>
                  </p:cNvSpPr>
                  <p:nvPr/>
                </p:nvSpPr>
                <p:spPr bwMode="auto">
                  <a:xfrm>
                    <a:off x="2199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sp>
                <p:nvSpPr>
                  <p:cNvPr id="35892" name="AutoShape 52"/>
                  <p:cNvSpPr>
                    <a:spLocks noChangeShapeType="1"/>
                  </p:cNvSpPr>
                  <p:nvPr/>
                </p:nvSpPr>
                <p:spPr bwMode="auto">
                  <a:xfrm>
                    <a:off x="5095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sp>
                <p:nvSpPr>
                  <p:cNvPr id="35891" name="AutoShape 51"/>
                  <p:cNvSpPr>
                    <a:spLocks noChangeShapeType="1"/>
                  </p:cNvSpPr>
                  <p:nvPr/>
                </p:nvSpPr>
                <p:spPr bwMode="auto">
                  <a:xfrm>
                    <a:off x="6798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sp>
                <p:nvSpPr>
                  <p:cNvPr id="35890" name="AutoShape 50"/>
                  <p:cNvSpPr>
                    <a:spLocks noChangeShapeType="1"/>
                  </p:cNvSpPr>
                  <p:nvPr/>
                </p:nvSpPr>
                <p:spPr bwMode="auto">
                  <a:xfrm>
                    <a:off x="8555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sp>
                <p:nvSpPr>
                  <p:cNvPr id="35889" name="AutoShape 49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sp>
                <p:nvSpPr>
                  <p:cNvPr id="35888" name="AutoShape 48"/>
                  <p:cNvSpPr>
                    <a:spLocks noChangeShapeType="1"/>
                  </p:cNvSpPr>
                  <p:nvPr/>
                </p:nvSpPr>
                <p:spPr bwMode="auto">
                  <a:xfrm>
                    <a:off x="9775" y="6787"/>
                    <a:ext cx="1" cy="5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3200"/>
                  </a:p>
                </p:txBody>
              </p:sp>
              <p:grpSp>
                <p:nvGrpSpPr>
                  <p:cNvPr id="3587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1160" y="3501"/>
                    <a:ext cx="9453" cy="3400"/>
                    <a:chOff x="1160" y="2306"/>
                    <a:chExt cx="9453" cy="3400"/>
                  </a:xfrm>
                </p:grpSpPr>
                <p:sp>
                  <p:nvSpPr>
                    <p:cNvPr id="35887" name="AutoShap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0" y="2306"/>
                      <a:ext cx="9453" cy="3400"/>
                    </a:xfrm>
                    <a:prstGeom prst="roundRect">
                      <a:avLst>
                        <a:gd name="adj" fmla="val 7819"/>
                      </a:avLst>
                    </a:prstGeom>
                    <a:solidFill>
                      <a:srgbClr val="9BBB59"/>
                    </a:solidFill>
                    <a:ln w="127000" cmpd="dbl">
                      <a:solidFill>
                        <a:srgbClr val="9BBB5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   	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Rodzaje dokumentów planistycznych Miasta Ruda Śląska</a:t>
                      </a:r>
                      <a:endParaRPr kumimoji="0" lang="pl-PL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35875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91" y="2773"/>
                      <a:ext cx="8852" cy="2844"/>
                      <a:chOff x="1491" y="2839"/>
                      <a:chExt cx="8852" cy="2844"/>
                    </a:xfrm>
                  </p:grpSpPr>
                  <p:sp>
                    <p:nvSpPr>
                      <p:cNvPr id="35886" name="AutoShap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5" y="3463"/>
                        <a:ext cx="968" cy="2211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D6E3BC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C2D69B"/>
                        </a:solidFill>
                        <a:round/>
                        <a:headEnd/>
                        <a:tailEnd/>
                      </a:ln>
                      <a:effectLst>
                        <a:outerShdw dist="28398" dir="3806097" algn="ctr" rotWithShape="0">
                          <a:srgbClr val="4E6128">
                            <a:alpha val="50000"/>
                          </a:srgbClr>
                        </a:outerShdw>
                      </a:effectLst>
                    </p:spPr>
                    <p:txBody>
                      <a:bodyPr vert="horz" wrap="square" lIns="0" tIns="45720" rIns="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pl-PL" sz="11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  <a:ea typeface="Times New Roman" pitchFamily="18" charset="0"/>
                            <a:cs typeface="Tahoma" pitchFamily="34" charset="0"/>
                          </a:rPr>
                          <a:t>Polityki Miasta</a:t>
                        </a:r>
                        <a:endParaRPr kumimoji="0" lang="pl-PL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35885" name="AutoShap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47" y="2839"/>
                        <a:ext cx="8796" cy="510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gradFill rotWithShape="0">
                        <a:gsLst>
                          <a:gs pos="0">
                            <a:srgbClr val="C2D69B"/>
                          </a:gs>
                          <a:gs pos="50000">
                            <a:srgbClr val="EAF1DD"/>
                          </a:gs>
                          <a:gs pos="100000">
                            <a:srgbClr val="C2D69B"/>
                          </a:gs>
                        </a:gsLst>
                        <a:lin ang="18900000" scaled="1"/>
                      </a:gradFill>
                      <a:ln w="12700">
                        <a:solidFill>
                          <a:srgbClr val="C2D69B"/>
                        </a:solidFill>
                        <a:round/>
                        <a:headEnd/>
                        <a:tailEnd/>
                      </a:ln>
                      <a:effectLst>
                        <a:outerShdw dist="28398" dir="3806097" algn="ctr" rotWithShape="0">
                          <a:srgbClr val="4E6128">
                            <a:alpha val="50000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pl-PL" sz="11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  <a:ea typeface="Times New Roman" pitchFamily="18" charset="0"/>
                            <a:cs typeface="Tahoma" pitchFamily="34" charset="0"/>
                          </a:rPr>
                          <a:t>Strategia Miasta Ruda Śląska na lata 2014-2030</a:t>
                        </a:r>
                        <a:endParaRPr kumimoji="0" lang="pl-PL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grpSp>
                    <p:nvGrpSpPr>
                      <p:cNvPr id="35876" name="Group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91" y="3482"/>
                        <a:ext cx="7682" cy="2201"/>
                        <a:chOff x="1491" y="3368"/>
                        <a:chExt cx="7682" cy="2201"/>
                      </a:xfrm>
                    </p:grpSpPr>
                    <p:sp>
                      <p:nvSpPr>
                        <p:cNvPr id="35884" name="AutoShap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91" y="4549"/>
                          <a:ext cx="1361" cy="102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45720" rIns="1800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Arial" pitchFamily="34" charset="0"/>
                            </a:rPr>
                            <a:t>Program Współpracy z NGO</a:t>
                          </a:r>
                          <a:endParaRPr kumimoji="0" lang="pl-PL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83" name="AutoShap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83" y="4549"/>
                          <a:ext cx="1340" cy="102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10800" rIns="18000" bIns="1080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Lokalny Program Rewitalizacji Miasta </a:t>
                          </a:r>
                          <a:endParaRPr kumimoji="0" lang="pl-PL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82" name="AutoShape 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4549"/>
                          <a:ext cx="1304" cy="102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10800" rIns="18000" bIns="1080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Projekty</a:t>
                          </a:r>
                          <a:endParaRPr kumimoji="0" lang="pl-PL" sz="105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Miasta, partnerów społecznych</a:t>
                          </a:r>
                          <a:endParaRPr kumimoji="0" lang="pl-PL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81" name="AutoShape 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03" y="3368"/>
                          <a:ext cx="1609" cy="1105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Wieloletnia Prognoza Finansowa</a:t>
                          </a:r>
                          <a:endParaRPr kumimoji="0" lang="pl-PL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80" name="AutoShape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19" y="3375"/>
                          <a:ext cx="2476" cy="1105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0" rIns="18000" bIns="0" numCol="1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Studium uwarunkowań i kierunków zagospodarowania przestrzennego Miasta</a:t>
                          </a:r>
                          <a:endParaRPr kumimoji="0" lang="pl-PL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79" name="AutoShap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91" y="3368"/>
                          <a:ext cx="3106" cy="1105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Strategie branżowe i funkcjonalne</a:t>
                          </a:r>
                          <a:endParaRPr kumimoji="0" lang="pl-PL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78" name="AutoShape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89" y="4549"/>
                          <a:ext cx="1876" cy="102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10800" rIns="18000" bIns="1080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Miejscowy plan zagospodarowania przestrzennego</a:t>
                          </a:r>
                          <a:endParaRPr kumimoji="0" lang="pl-PL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35877" name="AutoShape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896" y="4549"/>
                          <a:ext cx="1277" cy="1020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D6E3BC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C2D69B"/>
                          </a:solidFill>
                          <a:round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4E6128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18000" tIns="0" rIns="18000" bIns="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pl-PL" sz="11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  <a:ea typeface="Times New Roman" pitchFamily="18" charset="0"/>
                              <a:cs typeface="Tahoma" pitchFamily="34" charset="0"/>
                            </a:rPr>
                            <a:t>Budżet Miasta, budżet zadaniowy</a:t>
                          </a:r>
                          <a:endParaRPr kumimoji="0" lang="pl-PL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35872" name="AutoShape 32"/>
                <p:cNvSpPr>
                  <a:spLocks noChangeArrowheads="1"/>
                </p:cNvSpPr>
                <p:nvPr/>
              </p:nvSpPr>
              <p:spPr bwMode="auto">
                <a:xfrm>
                  <a:off x="1320" y="9096"/>
                  <a:ext cx="2469" cy="588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6DDE8"/>
                    </a:gs>
                  </a:gsLst>
                  <a:lin ang="5400000" scaled="1"/>
                </a:gradFill>
                <a:ln w="12700">
                  <a:solidFill>
                    <a:srgbClr val="92CDDC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p:spPr>
              <p:txBody>
                <a:bodyPr vert="horz" wrap="square" lIns="0" tIns="4680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Arial" pitchFamily="34" charset="0"/>
                    </a:rPr>
                    <a:t>Procedura monitorowania i ewaluacji</a:t>
                  </a: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71" name="AutoShape 31"/>
                <p:cNvSpPr>
                  <a:spLocks noChangeShapeType="1"/>
                </p:cNvSpPr>
                <p:nvPr/>
              </p:nvSpPr>
              <p:spPr bwMode="auto">
                <a:xfrm>
                  <a:off x="1561" y="8025"/>
                  <a:ext cx="1" cy="1020"/>
                </a:xfrm>
                <a:prstGeom prst="straightConnector1">
                  <a:avLst/>
                </a:prstGeom>
                <a:noFill/>
                <a:ln w="50800">
                  <a:solidFill>
                    <a:srgbClr val="FF66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70" name="AutoShape 30"/>
                <p:cNvSpPr>
                  <a:spLocks noChangeShapeType="1"/>
                </p:cNvSpPr>
                <p:nvPr/>
              </p:nvSpPr>
              <p:spPr bwMode="auto">
                <a:xfrm>
                  <a:off x="10385" y="9122"/>
                  <a:ext cx="801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69" name="AutoShape 29"/>
                <p:cNvSpPr>
                  <a:spLocks noChangeShapeType="1"/>
                </p:cNvSpPr>
                <p:nvPr/>
              </p:nvSpPr>
              <p:spPr bwMode="auto">
                <a:xfrm>
                  <a:off x="10385" y="8109"/>
                  <a:ext cx="836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68" name="AutoShape 28"/>
                <p:cNvSpPr>
                  <a:spLocks noChangeShapeType="1"/>
                </p:cNvSpPr>
                <p:nvPr/>
              </p:nvSpPr>
              <p:spPr bwMode="auto">
                <a:xfrm>
                  <a:off x="12633" y="8147"/>
                  <a:ext cx="1" cy="67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67" name="AutoShape 27"/>
                <p:cNvSpPr>
                  <a:spLocks noChangeArrowheads="1"/>
                </p:cNvSpPr>
                <p:nvPr/>
              </p:nvSpPr>
              <p:spPr bwMode="auto">
                <a:xfrm>
                  <a:off x="11374" y="7769"/>
                  <a:ext cx="2462" cy="635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CCC0D9"/>
                    </a:gs>
                  </a:gsLst>
                  <a:lin ang="5400000" scaled="1"/>
                </a:gradFill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3F3151">
                      <a:alpha val="50000"/>
                    </a:srgbClr>
                  </a:outerShdw>
                </a:effectLst>
              </p:spPr>
              <p:txBody>
                <a:bodyPr vert="horz" wrap="square" lIns="0" tIns="0" rIns="0" bIns="3600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Obsługa wniosków i finansowania projektów</a:t>
                  </a:r>
                  <a:endParaRPr kumimoji="0" 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66" name="AutoShape 26"/>
                <p:cNvSpPr>
                  <a:spLocks noChangeArrowheads="1"/>
                </p:cNvSpPr>
                <p:nvPr/>
              </p:nvSpPr>
              <p:spPr bwMode="auto">
                <a:xfrm>
                  <a:off x="11419" y="8800"/>
                  <a:ext cx="2463" cy="636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CCC0D9"/>
                    </a:gs>
                  </a:gsLst>
                  <a:lin ang="5400000" scaled="1"/>
                </a:gradFill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3F3151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Monitoring i ewaluacja</a:t>
                  </a:r>
                  <a:endParaRPr kumimoji="0" 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65" name="AutoShape 25"/>
                <p:cNvSpPr>
                  <a:spLocks noChangeArrowheads="1"/>
                </p:cNvSpPr>
                <p:nvPr/>
              </p:nvSpPr>
              <p:spPr bwMode="auto">
                <a:xfrm>
                  <a:off x="1685" y="7375"/>
                  <a:ext cx="4357" cy="848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BD4B4"/>
                    </a:gs>
                  </a:gsLst>
                  <a:lin ang="5400000" scaled="1"/>
                </a:gradFill>
                <a:ln w="12700">
                  <a:solidFill>
                    <a:srgbClr val="FABF8F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974706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l-PL" sz="11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34" charset="0"/>
                    <a:ea typeface="Times New Roman" pitchFamily="18" charset="0"/>
                    <a:cs typeface="Tahoma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Projekty realizowane przez Miasto</a:t>
                  </a:r>
                  <a:endParaRPr kumimoji="0" 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64" name="AutoShape 24"/>
                <p:cNvSpPr>
                  <a:spLocks noChangeArrowheads="1"/>
                </p:cNvSpPr>
                <p:nvPr/>
              </p:nvSpPr>
              <p:spPr bwMode="auto">
                <a:xfrm>
                  <a:off x="6187" y="7394"/>
                  <a:ext cx="2071" cy="85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BD4B4"/>
                    </a:gs>
                  </a:gsLst>
                  <a:lin ang="5400000" scaled="1"/>
                </a:gradFill>
                <a:ln w="12700">
                  <a:solidFill>
                    <a:srgbClr val="FABF8F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974706">
                      <a:alpha val="50000"/>
                    </a:srgbClr>
                  </a:outerShdw>
                </a:effectLst>
              </p:spPr>
              <p:txBody>
                <a:bodyPr vert="horz" wrap="square" lIns="18000" tIns="0" rIns="1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Projekty i zadania realizowane przez NGO</a:t>
                  </a:r>
                  <a:endParaRPr kumimoji="0" 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63" name="AutoShape 23"/>
                <p:cNvSpPr>
                  <a:spLocks noChangeArrowheads="1"/>
                </p:cNvSpPr>
                <p:nvPr/>
              </p:nvSpPr>
              <p:spPr bwMode="auto">
                <a:xfrm>
                  <a:off x="8387" y="7394"/>
                  <a:ext cx="1886" cy="85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BD4B4"/>
                    </a:gs>
                  </a:gsLst>
                  <a:lin ang="5400000" scaled="1"/>
                </a:gradFill>
                <a:ln w="12700">
                  <a:solidFill>
                    <a:srgbClr val="FABF8F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974706">
                      <a:alpha val="50000"/>
                    </a:srgbClr>
                  </a:outerShdw>
                </a:effectLst>
              </p:spPr>
              <p:txBody>
                <a:bodyPr vert="horz" wrap="square" lIns="18000" tIns="0" rIns="1800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Tahoma" pitchFamily="34" charset="0"/>
                    </a:rPr>
                    <a:t>Projekty realizowane przez sektor prywatny</a:t>
                  </a:r>
                  <a:endParaRPr kumimoji="0" 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5852" name="Group 12"/>
                <p:cNvGrpSpPr>
                  <a:grpSpLocks/>
                </p:cNvGrpSpPr>
                <p:nvPr/>
              </p:nvGrpSpPr>
              <p:grpSpPr bwMode="auto">
                <a:xfrm>
                  <a:off x="10414" y="3222"/>
                  <a:ext cx="3779" cy="3402"/>
                  <a:chOff x="10414" y="2306"/>
                  <a:chExt cx="3779" cy="3402"/>
                </a:xfrm>
              </p:grpSpPr>
              <p:sp>
                <p:nvSpPr>
                  <p:cNvPr id="35862" name="AutoShape 22"/>
                  <p:cNvSpPr>
                    <a:spLocks noChangeArrowheads="1"/>
                  </p:cNvSpPr>
                  <p:nvPr/>
                </p:nvSpPr>
                <p:spPr bwMode="auto">
                  <a:xfrm>
                    <a:off x="10990" y="2306"/>
                    <a:ext cx="3203" cy="3402"/>
                  </a:xfrm>
                  <a:prstGeom prst="roundRect">
                    <a:avLst>
                      <a:gd name="adj" fmla="val 9727"/>
                    </a:avLst>
                  </a:prstGeom>
                  <a:solidFill>
                    <a:srgbClr val="8064A2">
                      <a:alpha val="64000"/>
                    </a:srgbClr>
                  </a:solidFill>
                  <a:ln w="127000" cmpd="dbl">
                    <a:solidFill>
                      <a:srgbClr val="A996C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l-PL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410F3D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ahoma" pitchFamily="34" charset="0"/>
                      </a:rPr>
                      <a:t>Zewnętrzne dokumenty planistyczne ogólne i sektorowe</a:t>
                    </a:r>
                    <a:endParaRPr kumimoji="0" lang="pl-PL" sz="105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35853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10414" y="3265"/>
                    <a:ext cx="3490" cy="2319"/>
                    <a:chOff x="10414" y="3265"/>
                    <a:chExt cx="3490" cy="2319"/>
                  </a:xfrm>
                </p:grpSpPr>
                <p:sp>
                  <p:nvSpPr>
                    <p:cNvPr id="35861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19" y="3265"/>
                      <a:ext cx="2585" cy="510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CC0D9"/>
                        </a:gs>
                      </a:gsLst>
                      <a:lin ang="5400000" scaled="1"/>
                    </a:gradFill>
                    <a:ln w="12700">
                      <a:solidFill>
                        <a:srgbClr val="B2A1C7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3F3151">
                          <a:alpha val="50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Unii Europejskiej</a:t>
                      </a:r>
                      <a:endParaRPr kumimoji="0" lang="pl-PL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860" name="AutoShap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18" y="3862"/>
                      <a:ext cx="2585" cy="510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CC0D9"/>
                        </a:gs>
                      </a:gsLst>
                      <a:lin ang="5400000" scaled="1"/>
                    </a:gradFill>
                    <a:ln w="12700">
                      <a:solidFill>
                        <a:srgbClr val="B2A1C7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3F3151">
                          <a:alpha val="50000"/>
                        </a:srgbClr>
                      </a:outerShdw>
                    </a:effec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Krajowe</a:t>
                      </a:r>
                      <a:endParaRPr kumimoji="0" lang="pl-PL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859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18" y="4466"/>
                      <a:ext cx="2585" cy="510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CC0D9"/>
                        </a:gs>
                      </a:gsLst>
                      <a:lin ang="5400000" scaled="1"/>
                    </a:gradFill>
                    <a:ln w="12700">
                      <a:solidFill>
                        <a:srgbClr val="B2A1C7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3F3151">
                          <a:alpha val="50000"/>
                        </a:srgbClr>
                      </a:outerShdw>
                    </a:effectLst>
                  </p:spPr>
                  <p:txBody>
                    <a:bodyPr vert="horz" wrap="square" lIns="0" tIns="0" rIns="0" bIns="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Regionalne i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ahoma" pitchFamily="34" charset="0"/>
                        </a:rPr>
                        <a:t>subregionalne</a:t>
                      </a:r>
                      <a:endParaRPr kumimoji="0" lang="pl-PL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858" name="AutoShap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414" y="5451"/>
                      <a:ext cx="772" cy="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 sz="3200"/>
                    </a:p>
                  </p:txBody>
                </p:sp>
                <p:sp>
                  <p:nvSpPr>
                    <p:cNvPr id="35857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18" y="5074"/>
                      <a:ext cx="2585" cy="510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9BBB59"/>
                        </a:gs>
                      </a:gsLst>
                      <a:lin ang="5400000" scaled="1"/>
                    </a:gradFill>
                    <a:ln w="12700">
                      <a:solidFill>
                        <a:srgbClr val="9BBB59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3F3151">
                          <a:alpha val="50000"/>
                        </a:srgbClr>
                      </a:outerShdw>
                    </a:effectLst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Arial" pitchFamily="34" charset="0"/>
                        </a:rPr>
                        <a:t>Strategia rozwoju obszaru funkcjonalnego 3 miast</a:t>
                      </a:r>
                      <a:endParaRPr kumimoji="0" lang="pl-PL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856" name="AutoShape 1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0414" y="4095"/>
                      <a:ext cx="771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 sz="3200"/>
                    </a:p>
                  </p:txBody>
                </p:sp>
                <p:sp>
                  <p:nvSpPr>
                    <p:cNvPr id="35855" name="AutoShap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414" y="3634"/>
                      <a:ext cx="771" cy="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 sz="3200"/>
                    </a:p>
                  </p:txBody>
                </p:sp>
                <p:sp>
                  <p:nvSpPr>
                    <p:cNvPr id="35854" name="AutoShape 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0414" y="4720"/>
                      <a:ext cx="771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l-PL" sz="3200"/>
                    </a:p>
                  </p:txBody>
                </p:sp>
              </p:grpSp>
            </p:grpSp>
            <p:sp>
              <p:nvSpPr>
                <p:cNvPr id="35851" name="AutoShape 11"/>
                <p:cNvSpPr>
                  <a:spLocks noChangeShapeType="1"/>
                </p:cNvSpPr>
                <p:nvPr/>
              </p:nvSpPr>
              <p:spPr bwMode="auto">
                <a:xfrm>
                  <a:off x="3863" y="8301"/>
                  <a:ext cx="1" cy="4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50" name="AutoShape 10"/>
                <p:cNvSpPr>
                  <a:spLocks noChangeShapeType="1"/>
                </p:cNvSpPr>
                <p:nvPr/>
              </p:nvSpPr>
              <p:spPr bwMode="auto">
                <a:xfrm>
                  <a:off x="9330" y="8272"/>
                  <a:ext cx="0" cy="47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49" name="AutoShape 9"/>
                <p:cNvSpPr>
                  <a:spLocks noChangeShapeType="1"/>
                </p:cNvSpPr>
                <p:nvPr/>
              </p:nvSpPr>
              <p:spPr bwMode="auto">
                <a:xfrm>
                  <a:off x="7222" y="8286"/>
                  <a:ext cx="0" cy="46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3200"/>
                </a:p>
              </p:txBody>
            </p:sp>
            <p:sp>
              <p:nvSpPr>
                <p:cNvPr id="35848" name="AutoShape 8"/>
                <p:cNvSpPr>
                  <a:spLocks noChangeArrowheads="1"/>
                </p:cNvSpPr>
                <p:nvPr/>
              </p:nvSpPr>
              <p:spPr bwMode="auto">
                <a:xfrm>
                  <a:off x="3918" y="9096"/>
                  <a:ext cx="2472" cy="588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6DDE8"/>
                    </a:gs>
                  </a:gsLst>
                  <a:lin ang="5400000" scaled="1"/>
                </a:gradFill>
                <a:ln w="12700">
                  <a:solidFill>
                    <a:srgbClr val="92CDDC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p:spPr>
              <p:txBody>
                <a:bodyPr vert="horz" wrap="square" lIns="0" tIns="4680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Arial" pitchFamily="34" charset="0"/>
                    </a:rPr>
                    <a:t>Wskaźniki monitorowania i ewaluacji</a:t>
                  </a: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47" name="AutoShape 7"/>
                <p:cNvSpPr>
                  <a:spLocks noChangeArrowheads="1"/>
                </p:cNvSpPr>
                <p:nvPr/>
              </p:nvSpPr>
              <p:spPr bwMode="auto">
                <a:xfrm>
                  <a:off x="6511" y="9095"/>
                  <a:ext cx="1871" cy="588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6DDE8"/>
                    </a:gs>
                  </a:gsLst>
                  <a:lin ang="5400000" scaled="1"/>
                </a:gradFill>
                <a:ln w="12700">
                  <a:solidFill>
                    <a:srgbClr val="92CDDC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Arial" pitchFamily="34" charset="0"/>
                    </a:rPr>
                    <a:t>Pozyskiwanie danych, badania</a:t>
                  </a: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46" name="AutoShape 6"/>
                <p:cNvSpPr>
                  <a:spLocks noChangeArrowheads="1"/>
                </p:cNvSpPr>
                <p:nvPr/>
              </p:nvSpPr>
              <p:spPr bwMode="auto">
                <a:xfrm>
                  <a:off x="8550" y="9095"/>
                  <a:ext cx="1871" cy="588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6DDE8"/>
                    </a:gs>
                  </a:gsLst>
                  <a:lin ang="5400000" scaled="1"/>
                </a:gradFill>
                <a:ln w="12700">
                  <a:solidFill>
                    <a:srgbClr val="92CDDC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l-PL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rebuchet MS" pitchFamily="34" charset="0"/>
                      <a:ea typeface="Times New Roman" pitchFamily="18" charset="0"/>
                      <a:cs typeface="Arial" pitchFamily="34" charset="0"/>
                    </a:rPr>
                    <a:t>Raportowanie wyników</a:t>
                  </a:r>
                  <a:endParaRPr kumimoji="0" lang="pl-PL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5844" name="AutoShape 4"/>
              <p:cNvSpPr>
                <a:spLocks noChangeShapeType="1"/>
              </p:cNvSpPr>
              <p:nvPr/>
            </p:nvSpPr>
            <p:spPr bwMode="auto">
              <a:xfrm>
                <a:off x="1301" y="5922"/>
                <a:ext cx="1" cy="3132"/>
              </a:xfrm>
              <a:prstGeom prst="straightConnector1">
                <a:avLst/>
              </a:prstGeom>
              <a:noFill/>
              <a:ln w="50800">
                <a:solidFill>
                  <a:srgbClr val="66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sz="3200"/>
              </a:p>
            </p:txBody>
          </p:sp>
        </p:grpSp>
        <p:sp>
          <p:nvSpPr>
            <p:cNvPr id="35842" name="AutoShape 2"/>
            <p:cNvSpPr>
              <a:spLocks noChangeShapeType="1"/>
            </p:cNvSpPr>
            <p:nvPr/>
          </p:nvSpPr>
          <p:spPr bwMode="auto">
            <a:xfrm>
              <a:off x="12643" y="6581"/>
              <a:ext cx="0" cy="5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/>
            </a:p>
          </p:txBody>
        </p:sp>
      </p:grpSp>
    </p:spTree>
    <p:extLst>
      <p:ext uri="{BB962C8B-B14F-4D97-AF65-F5344CB8AC3E}">
        <p14:creationId xmlns:p14="http://schemas.microsoft.com/office/powerpoint/2010/main" val="36717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736100144"/>
              </p:ext>
            </p:extLst>
          </p:nvPr>
        </p:nvGraphicFramePr>
        <p:xfrm>
          <a:off x="719832" y="1259557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4817" name="Group 1"/>
          <p:cNvGrpSpPr>
            <a:grpSpLocks noChangeAspect="1"/>
          </p:cNvGrpSpPr>
          <p:nvPr/>
        </p:nvGrpSpPr>
        <p:grpSpPr bwMode="auto">
          <a:xfrm>
            <a:off x="4074344" y="3101901"/>
            <a:ext cx="1715913" cy="1715913"/>
            <a:chOff x="5159" y="5605"/>
            <a:chExt cx="2003" cy="1793"/>
          </a:xfrm>
        </p:grpSpPr>
        <p:sp>
          <p:nvSpPr>
            <p:cNvPr id="34818" name="Oval 2"/>
            <p:cNvSpPr>
              <a:spLocks noChangeAspect="1" noChangeArrowheads="1"/>
            </p:cNvSpPr>
            <p:nvPr/>
          </p:nvSpPr>
          <p:spPr bwMode="auto">
            <a:xfrm>
              <a:off x="5159" y="5605"/>
              <a:ext cx="2003" cy="1793"/>
            </a:xfrm>
            <a:prstGeom prst="ellipse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  <a:cs typeface="Arial" pitchFamily="34" charset="0"/>
                </a:rPr>
                <a:t>Strategia Rozwoju Miasta Ruda Śląska na lata 2014-2030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  <a:cs typeface="Arial" pitchFamily="34" charset="0"/>
                </a:rPr>
                <a:t>Zarządzenie Prezydenta w sprawie wdrażania strategii </a:t>
              </a:r>
              <a:endPara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819" name="AutoShape 3"/>
            <p:cNvCxnSpPr>
              <a:cxnSpLocks noChangeShapeType="1"/>
            </p:cNvCxnSpPr>
            <p:nvPr/>
          </p:nvCxnSpPr>
          <p:spPr bwMode="auto">
            <a:xfrm>
              <a:off x="5372" y="6510"/>
              <a:ext cx="165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4" name="Tytuł 1"/>
          <p:cNvSpPr>
            <a:spLocks noGrp="1"/>
          </p:cNvSpPr>
          <p:nvPr>
            <p:ph type="title"/>
          </p:nvPr>
        </p:nvSpPr>
        <p:spPr>
          <a:xfrm>
            <a:off x="738546" y="218741"/>
            <a:ext cx="7210447" cy="908210"/>
          </a:xfrm>
        </p:spPr>
        <p:txBody>
          <a:bodyPr/>
          <a:lstStyle/>
          <a:p>
            <a:r>
              <a:rPr lang="pl-PL" sz="2400" dirty="0" smtClean="0"/>
              <a:t>Cykl </a:t>
            </a:r>
            <a:r>
              <a:rPr lang="pl-PL" sz="2400" dirty="0" smtClean="0"/>
              <a:t>zarządzania Strategią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31605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1" name="Tytuł 1"/>
          <p:cNvSpPr>
            <a:spLocks noGrp="1"/>
          </p:cNvSpPr>
          <p:nvPr>
            <p:ph type="title"/>
          </p:nvPr>
        </p:nvSpPr>
        <p:spPr>
          <a:xfrm>
            <a:off x="738546" y="218741"/>
            <a:ext cx="7210447" cy="908210"/>
          </a:xfrm>
        </p:spPr>
        <p:txBody>
          <a:bodyPr/>
          <a:lstStyle/>
          <a:p>
            <a:r>
              <a:rPr lang="pl-PL" sz="2400" dirty="0" smtClean="0"/>
              <a:t>Procedura </a:t>
            </a:r>
            <a:r>
              <a:rPr lang="pl-PL" sz="2400" dirty="0" smtClean="0"/>
              <a:t>monitorowania (1)</a:t>
            </a:r>
            <a:endParaRPr lang="pl-PL" sz="2400" dirty="0"/>
          </a:p>
        </p:txBody>
      </p:sp>
      <p:grpSp>
        <p:nvGrpSpPr>
          <p:cNvPr id="54331" name="Group 59"/>
          <p:cNvGrpSpPr>
            <a:grpSpLocks/>
          </p:cNvGrpSpPr>
          <p:nvPr/>
        </p:nvGrpSpPr>
        <p:grpSpPr bwMode="auto">
          <a:xfrm>
            <a:off x="755836" y="1907629"/>
            <a:ext cx="8568952" cy="3744416"/>
            <a:chOff x="1988" y="1875"/>
            <a:chExt cx="9772" cy="2970"/>
          </a:xfrm>
        </p:grpSpPr>
        <p:sp>
          <p:nvSpPr>
            <p:cNvPr id="54332" name="AutoShape 60"/>
            <p:cNvSpPr>
              <a:spLocks noChangeArrowheads="1"/>
            </p:cNvSpPr>
            <p:nvPr/>
          </p:nvSpPr>
          <p:spPr bwMode="auto">
            <a:xfrm>
              <a:off x="1988" y="4201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B6DDE8">
                <a:alpha val="80000"/>
              </a:srgbClr>
            </a:soli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457200" marR="0" lvl="1" indent="-4572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4. 	Prowadzenie badań opinii mieszkańców, opracowanie raportów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4333" name="AutoShape 61"/>
            <p:cNvSpPr>
              <a:spLocks noChangeArrowheads="1"/>
            </p:cNvSpPr>
            <p:nvPr/>
          </p:nvSpPr>
          <p:spPr bwMode="auto">
            <a:xfrm>
              <a:off x="1988" y="3422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B6DDE8">
                <a:alpha val="80000"/>
              </a:srgbClr>
            </a:soli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444500" marR="0" lvl="1" indent="-4445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3. 	Edycja wskaźników i porównanie z wartościami planowanymi</a:t>
              </a:r>
            </a:p>
          </p:txBody>
        </p:sp>
        <p:sp>
          <p:nvSpPr>
            <p:cNvPr id="54334" name="AutoShape 62"/>
            <p:cNvSpPr>
              <a:spLocks noChangeArrowheads="1"/>
            </p:cNvSpPr>
            <p:nvPr/>
          </p:nvSpPr>
          <p:spPr bwMode="auto">
            <a:xfrm>
              <a:off x="1988" y="2655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B6DDE8">
                <a:alpha val="80000"/>
              </a:srgbClr>
            </a:soli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457200" marR="0" lvl="1" indent="-4572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2. 	Weryfikacja i gromadzenie danych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4335" name="AutoShape 63"/>
            <p:cNvSpPr>
              <a:spLocks noChangeArrowheads="1"/>
            </p:cNvSpPr>
            <p:nvPr/>
          </p:nvSpPr>
          <p:spPr bwMode="auto">
            <a:xfrm>
              <a:off x="1988" y="1905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B6DDE8">
                <a:alpha val="80000"/>
              </a:srgbClr>
            </a:soli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457200" marR="0" lvl="1" indent="-4572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1.	Pozyskiwanie i dokumentowanie danych</a:t>
              </a:r>
            </a:p>
          </p:txBody>
        </p:sp>
        <p:sp>
          <p:nvSpPr>
            <p:cNvPr id="54336" name="AutoShape 64"/>
            <p:cNvSpPr>
              <a:spLocks/>
            </p:cNvSpPr>
            <p:nvPr/>
          </p:nvSpPr>
          <p:spPr bwMode="auto">
            <a:xfrm>
              <a:off x="9138" y="1875"/>
              <a:ext cx="447" cy="2970"/>
            </a:xfrm>
            <a:prstGeom prst="rightBrace">
              <a:avLst>
                <a:gd name="adj1" fmla="val 5536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400">
                <a:latin typeface="+mj-lt"/>
              </a:endParaRPr>
            </a:p>
          </p:txBody>
        </p:sp>
        <p:sp>
          <p:nvSpPr>
            <p:cNvPr id="54337" name="Text Box 65"/>
            <p:cNvSpPr txBox="1">
              <a:spLocks noChangeArrowheads="1"/>
            </p:cNvSpPr>
            <p:nvPr/>
          </p:nvSpPr>
          <p:spPr bwMode="auto">
            <a:xfrm>
              <a:off x="9628" y="3084"/>
              <a:ext cx="2132" cy="65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Zakres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monitoringu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96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1" name="Tytuł 1"/>
          <p:cNvSpPr>
            <a:spLocks noGrp="1"/>
          </p:cNvSpPr>
          <p:nvPr>
            <p:ph type="title"/>
          </p:nvPr>
        </p:nvSpPr>
        <p:spPr>
          <a:xfrm>
            <a:off x="738546" y="218741"/>
            <a:ext cx="7210447" cy="908210"/>
          </a:xfrm>
        </p:spPr>
        <p:txBody>
          <a:bodyPr/>
          <a:lstStyle/>
          <a:p>
            <a:r>
              <a:rPr lang="pl-PL" sz="2400" dirty="0" smtClean="0"/>
              <a:t>Procedura </a:t>
            </a:r>
            <a:r>
              <a:rPr lang="pl-PL" sz="2400" dirty="0" smtClean="0"/>
              <a:t>monitorowania (2)</a:t>
            </a:r>
            <a:endParaRPr lang="pl-PL" sz="2400" dirty="0"/>
          </a:p>
        </p:txBody>
      </p:sp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1223888" y="1550665"/>
            <a:ext cx="8136670" cy="4173388"/>
            <a:chOff x="1989" y="1875"/>
            <a:chExt cx="10259" cy="3911"/>
          </a:xfrm>
        </p:grpSpPr>
        <p:sp>
          <p:nvSpPr>
            <p:cNvPr id="55299" name="AutoShape 3"/>
            <p:cNvSpPr>
              <a:spLocks noChangeArrowheads="1"/>
            </p:cNvSpPr>
            <p:nvPr/>
          </p:nvSpPr>
          <p:spPr bwMode="auto">
            <a:xfrm>
              <a:off x="1990" y="4299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0000"/>
              </a:srgbClr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266700" marR="0" lvl="0" indent="-2667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>
                  <a:tab pos="266700" algn="l"/>
                </a:tabLst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8. 	Konsultowanie i akceptacja aktualizacji Strategii 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300" name="AutoShape 4"/>
            <p:cNvSpPr>
              <a:spLocks noChangeArrowheads="1"/>
            </p:cNvSpPr>
            <p:nvPr/>
          </p:nvSpPr>
          <p:spPr bwMode="auto">
            <a:xfrm>
              <a:off x="1989" y="2703"/>
              <a:ext cx="7150" cy="5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FF66"/>
                </a:gs>
                <a:gs pos="100000">
                  <a:srgbClr val="FFFF00"/>
                </a:gs>
              </a:gsLst>
              <a:lin ang="5400000" scaled="0"/>
            </a:gra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66700" marR="0" lvl="1" indent="-2667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400" b="1" dirty="0" smtClean="0">
                  <a:latin typeface="+mj-lt"/>
                  <a:cs typeface="Arial" pitchFamily="34" charset="0"/>
                </a:rPr>
                <a:t>6. U</a:t>
              </a:r>
              <a:r>
                <a:rPr kumimoji="0" lang="pl-PL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dostępnianie wyników ewaluacji (analiz wskaźnikowych, wniosków i rekomendacji)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301" name="AutoShape 5"/>
            <p:cNvSpPr>
              <a:spLocks noChangeArrowheads="1"/>
            </p:cNvSpPr>
            <p:nvPr/>
          </p:nvSpPr>
          <p:spPr bwMode="auto">
            <a:xfrm>
              <a:off x="1989" y="1905"/>
              <a:ext cx="7150" cy="5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FF66"/>
                </a:gs>
                <a:gs pos="100000">
                  <a:srgbClr val="FFFF00"/>
                </a:gs>
              </a:gsLst>
              <a:lin ang="5400000" scaled="0"/>
            </a:gradFill>
            <a:ln w="12700">
              <a:noFill/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66700" marR="0" lvl="1" indent="-2667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200" b="1" dirty="0" smtClean="0">
                  <a:latin typeface="+mj-lt"/>
                  <a:cs typeface="Arial" pitchFamily="34" charset="0"/>
                </a:rPr>
                <a:t>5. 	</a:t>
              </a:r>
              <a:r>
                <a:rPr kumimoji="0" lang="pl-PL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Wnioskowanie na podstawie wskaźników monitoringu oraz badań opinii mieszkańców. Ewentualne przeprowadzenie dodatkowych badań.</a:t>
              </a:r>
              <a:endPara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302" name="AutoShape 6"/>
            <p:cNvSpPr>
              <a:spLocks/>
            </p:cNvSpPr>
            <p:nvPr/>
          </p:nvSpPr>
          <p:spPr bwMode="auto">
            <a:xfrm>
              <a:off x="9138" y="1875"/>
              <a:ext cx="447" cy="1531"/>
            </a:xfrm>
            <a:prstGeom prst="rightBrace">
              <a:avLst>
                <a:gd name="adj1" fmla="val 2854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400">
                <a:latin typeface="+mj-lt"/>
              </a:endParaRPr>
            </a:p>
          </p:txBody>
        </p:sp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9628" y="2304"/>
              <a:ext cx="1985" cy="6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Zakres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ewaluacji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304" name="AutoShape 8"/>
            <p:cNvSpPr>
              <a:spLocks noChangeArrowheads="1"/>
            </p:cNvSpPr>
            <p:nvPr/>
          </p:nvSpPr>
          <p:spPr bwMode="auto">
            <a:xfrm>
              <a:off x="1990" y="5097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0000"/>
              </a:srgbClr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1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9. </a:t>
              </a:r>
              <a:r>
                <a:rPr kumimoji="0" lang="pl-PL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 </a:t>
              </a: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Realizacja Strategii Rozwoju Miasta</a:t>
              </a:r>
            </a:p>
          </p:txBody>
        </p:sp>
        <p:sp>
          <p:nvSpPr>
            <p:cNvPr id="55305" name="AutoShape 9"/>
            <p:cNvSpPr>
              <a:spLocks/>
            </p:cNvSpPr>
            <p:nvPr/>
          </p:nvSpPr>
          <p:spPr bwMode="auto">
            <a:xfrm>
              <a:off x="9138" y="3405"/>
              <a:ext cx="447" cy="2381"/>
            </a:xfrm>
            <a:prstGeom prst="rightBrace">
              <a:avLst>
                <a:gd name="adj1" fmla="val 4438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400">
                <a:latin typeface="+mj-lt"/>
              </a:endParaRPr>
            </a:p>
          </p:txBody>
        </p:sp>
        <p:sp>
          <p:nvSpPr>
            <p:cNvPr id="55306" name="AutoShape 10"/>
            <p:cNvSpPr>
              <a:spLocks noChangeArrowheads="1"/>
            </p:cNvSpPr>
            <p:nvPr/>
          </p:nvSpPr>
          <p:spPr bwMode="auto">
            <a:xfrm>
              <a:off x="1990" y="3501"/>
              <a:ext cx="7150" cy="580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80000"/>
              </a:srgbClr>
            </a:solidFill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266700" marR="0" lvl="0" indent="-2667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 smtClean="0">
                  <a:latin typeface="+mj-lt"/>
                  <a:cs typeface="Arial" pitchFamily="34" charset="0"/>
                </a:rPr>
                <a:t>7.	</a:t>
              </a: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Weryfikacja/aktualizacja Strategii 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5307" name="Text Box 11"/>
            <p:cNvSpPr txBox="1">
              <a:spLocks noChangeArrowheads="1"/>
            </p:cNvSpPr>
            <p:nvPr/>
          </p:nvSpPr>
          <p:spPr bwMode="auto">
            <a:xfrm>
              <a:off x="9658" y="4280"/>
              <a:ext cx="2590" cy="8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Wykorzystanie wyników ewaluacji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308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062731" y="466725"/>
            <a:ext cx="7955161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altLang="pl-PL" sz="2800" b="1" dirty="0">
                <a:solidFill>
                  <a:schemeClr val="tx2"/>
                </a:solidFill>
                <a:latin typeface="Trebuchet MS" pitchFamily="34" charset="0"/>
              </a:rPr>
              <a:t>Wdrożenie </a:t>
            </a:r>
            <a:r>
              <a:rPr lang="pl-PL" altLang="pl-PL" sz="2800" b="1" dirty="0" smtClean="0">
                <a:solidFill>
                  <a:schemeClr val="tx2"/>
                </a:solidFill>
                <a:latin typeface="Trebuchet MS" pitchFamily="34" charset="0"/>
              </a:rPr>
              <a:t>strategii</a:t>
            </a:r>
            <a:endParaRPr lang="pl-PL" altLang="pl-PL" sz="2800" b="1" dirty="0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1511300" y="2195513"/>
            <a:ext cx="7058025" cy="388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1000" dirty="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dirty="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 dirty="0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63600" y="1619597"/>
            <a:ext cx="9001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Wskaźniki monitorowania będą ustalone w zarządzeniu wykonawczym Prezydenta Miasta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Przegląd </a:t>
            </a:r>
            <a:r>
              <a:rPr lang="pl-PL" b="1" dirty="0">
                <a:latin typeface="+mn-lt"/>
              </a:rPr>
              <a:t>Strategii, którego wynikiem może być aktualizacja co najmniej raz na cztery </a:t>
            </a:r>
            <a:r>
              <a:rPr lang="pl-PL" b="1" dirty="0" smtClean="0">
                <a:latin typeface="+mn-lt"/>
              </a:rPr>
              <a:t>lata w połowie kadencji</a:t>
            </a:r>
            <a:endParaRPr lang="pl-PL" b="1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dirty="0">
                <a:latin typeface="+mn-lt"/>
              </a:rPr>
              <a:t>Strategia </a:t>
            </a:r>
            <a:r>
              <a:rPr lang="pl-PL" b="1" dirty="0">
                <a:latin typeface="+mn-lt"/>
              </a:rPr>
              <a:t>może także być aktualizowana częściej </a:t>
            </a:r>
            <a:r>
              <a:rPr lang="pl-PL" b="1" dirty="0" smtClean="0">
                <a:latin typeface="+mn-lt"/>
              </a:rPr>
              <a:t>ze </a:t>
            </a:r>
            <a:r>
              <a:rPr lang="pl-PL" b="1" dirty="0">
                <a:latin typeface="+mn-lt"/>
              </a:rPr>
              <a:t>względu na istotne zmiany w otoczeniu społeczno-ekonomicznym i prawnym lub po analizie danych z monitoringu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Raport z </a:t>
            </a:r>
            <a:r>
              <a:rPr lang="pl-PL" b="1" dirty="0">
                <a:latin typeface="+mn-lt"/>
              </a:rPr>
              <a:t>monitoringu - raz do </a:t>
            </a:r>
            <a:r>
              <a:rPr lang="pl-PL" b="1" dirty="0" smtClean="0">
                <a:latin typeface="+mn-lt"/>
              </a:rPr>
              <a:t>roku</a:t>
            </a:r>
            <a:endParaRPr lang="pl-PL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8226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03238" y="466725"/>
            <a:ext cx="8459787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2" name="Symbol zastępczy daty 3"/>
          <p:cNvSpPr txBox="1">
            <a:spLocks noGrp="1"/>
          </p:cNvSpPr>
          <p:nvPr/>
        </p:nvSpPr>
        <p:spPr bwMode="auto">
          <a:xfrm>
            <a:off x="8424863" y="7092950"/>
            <a:ext cx="79057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E9BF00FF-E076-47FA-AAB3-577EEABC2DE0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 dirty="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863600" y="1692275"/>
            <a:ext cx="4681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l-PL" altLang="pl-PL" sz="22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1511300" y="2195513"/>
            <a:ext cx="7058025" cy="388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1000" dirty="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dirty="0">
              <a:solidFill>
                <a:srgbClr val="4D4D4D"/>
              </a:solidFill>
              <a:latin typeface="Trebuchet MS" pitchFamily="34" charset="0"/>
            </a:endParaRPr>
          </a:p>
          <a:p>
            <a:pPr marL="87313" indent="-87313" algn="ctr" defTabSz="914400">
              <a:lnSpc>
                <a:spcPct val="130000"/>
              </a:lnSpc>
              <a:spcBef>
                <a:spcPct val="40000"/>
              </a:spcBef>
              <a:spcAft>
                <a:spcPct val="15000"/>
              </a:spcAft>
              <a:buClr>
                <a:srgbClr val="A31F09"/>
              </a:buClr>
              <a:buSzPct val="80000"/>
              <a:buFont typeface="Wingdings" pitchFamily="2" charset="2"/>
              <a:buNone/>
              <a:tabLst>
                <a:tab pos="360363" algn="l"/>
              </a:tabLst>
            </a:pPr>
            <a:endParaRPr lang="pl-PL" altLang="pl-PL" sz="2000" b="1" i="1" dirty="0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63600" y="1153278"/>
            <a:ext cx="9110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Wskaźniki </a:t>
            </a:r>
            <a:r>
              <a:rPr lang="pl-PL" b="1" dirty="0">
                <a:latin typeface="+mn-lt"/>
              </a:rPr>
              <a:t>zintegrowane będą ze wskaźnikami wykorzystywanymi w kontroli zarządczej i budżecie zadaniowym.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>
                <a:latin typeface="+mn-lt"/>
              </a:rPr>
              <a:t>Ponad to dane mogą być uzupełnione o informacje pochodzące z innych instytucji i podmiotów oraz statystyki publicznej</a:t>
            </a:r>
            <a:r>
              <a:rPr lang="pl-PL" b="1" dirty="0" smtClean="0">
                <a:latin typeface="+mn-lt"/>
              </a:rPr>
              <a:t>.</a:t>
            </a:r>
            <a:endParaRPr lang="pl-PL" b="1" dirty="0">
              <a:latin typeface="+mn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2731" y="466725"/>
            <a:ext cx="7955161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altLang="pl-PL" sz="2800" b="1" dirty="0">
                <a:solidFill>
                  <a:schemeClr val="tx2"/>
                </a:solidFill>
                <a:latin typeface="Trebuchet MS" pitchFamily="34" charset="0"/>
              </a:rPr>
              <a:t>Wdrożenie </a:t>
            </a:r>
            <a:r>
              <a:rPr lang="pl-PL" altLang="pl-PL" sz="2800" b="1" dirty="0" smtClean="0">
                <a:solidFill>
                  <a:schemeClr val="tx2"/>
                </a:solidFill>
                <a:latin typeface="Trebuchet MS" pitchFamily="34" charset="0"/>
              </a:rPr>
              <a:t>strategii</a:t>
            </a:r>
            <a:endParaRPr lang="pl-PL" altLang="pl-PL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0853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ytuł 1"/>
          <p:cNvSpPr>
            <a:spLocks noGrp="1"/>
          </p:cNvSpPr>
          <p:nvPr>
            <p:ph type="title"/>
          </p:nvPr>
        </p:nvSpPr>
        <p:spPr>
          <a:xfrm>
            <a:off x="576263" y="323850"/>
            <a:ext cx="7210425" cy="908050"/>
          </a:xfrm>
        </p:spPr>
        <p:txBody>
          <a:bodyPr/>
          <a:lstStyle/>
          <a:p>
            <a:r>
              <a:rPr lang="pl-PL" altLang="pl-PL" sz="2000" smtClean="0">
                <a:solidFill>
                  <a:srgbClr val="6666FF"/>
                </a:solidFill>
              </a:rPr>
              <a:t>O czym, będzie prezentacja?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152525" y="1835150"/>
          <a:ext cx="8054975" cy="49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kument" r:id="rId3" imgW="5843230" imgH="3573938" progId="Word.Document.8">
                  <p:embed/>
                </p:oleObj>
              </mc:Choice>
              <mc:Fallback>
                <p:oleObj name="Dokument" r:id="rId3" imgW="5843230" imgH="3573938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1835150"/>
                        <a:ext cx="8054975" cy="496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57CA0F-8986-441B-9CDC-05C2F93FB155}" type="datetime1">
              <a:rPr lang="pl-PL"/>
              <a:pPr>
                <a:defRPr/>
              </a:pPr>
              <a:t>2014-03-27</a:t>
            </a:fld>
            <a:endParaRPr lang="pl-PL"/>
          </a:p>
        </p:txBody>
      </p:sp>
      <p:sp>
        <p:nvSpPr>
          <p:cNvPr id="54275" name="pole tekstowe 9"/>
          <p:cNvSpPr txBox="1">
            <a:spLocks noChangeArrowheads="1"/>
          </p:cNvSpPr>
          <p:nvPr/>
        </p:nvSpPr>
        <p:spPr bwMode="auto">
          <a:xfrm>
            <a:off x="576263" y="2266950"/>
            <a:ext cx="93599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pPr algn="ctr"/>
            <a:endParaRPr lang="pl-PL" altLang="pl-PL" sz="3600">
              <a:latin typeface="Trebuchet MS" pitchFamily="34" charset="0"/>
            </a:endParaRPr>
          </a:p>
          <a:p>
            <a:pPr algn="ctr"/>
            <a:r>
              <a:rPr lang="pl-PL" altLang="pl-PL">
                <a:latin typeface="Trebuchet MS" pitchFamily="34" charset="0"/>
              </a:rPr>
              <a:t>WYDZIAŁ ROZWOJU MIASTA</a:t>
            </a:r>
          </a:p>
          <a:p>
            <a:pPr algn="ctr"/>
            <a:r>
              <a:rPr lang="pl-PL" altLang="pl-PL">
                <a:latin typeface="Trebuchet MS" pitchFamily="34" charset="0"/>
              </a:rPr>
              <a:t>tel.  32 244 90 49</a:t>
            </a:r>
          </a:p>
          <a:p>
            <a:pPr algn="ctr"/>
            <a:r>
              <a:rPr lang="pl-PL" altLang="pl-PL">
                <a:latin typeface="Trebuchet MS" pitchFamily="34" charset="0"/>
              </a:rPr>
              <a:t>e-mail: fundusze@ruda-sl.pl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logo_strateg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913" y="1979613"/>
            <a:ext cx="4176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463" y="1763713"/>
            <a:ext cx="7178675" cy="46355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pl-PL" altLang="pl-PL" sz="1800" smtClean="0"/>
              <a:t>Po 11 latach od ostatniej aktualizacji obecnej</a:t>
            </a:r>
            <a:br>
              <a:rPr lang="pl-PL" altLang="pl-PL" sz="1800" smtClean="0"/>
            </a:br>
            <a:r>
              <a:rPr lang="pl-PL" altLang="pl-PL" sz="1800" smtClean="0"/>
              <a:t>Strategii Rozwoju Miasta </a:t>
            </a:r>
            <a:br>
              <a:rPr lang="pl-PL" altLang="pl-PL" sz="1800" smtClean="0"/>
            </a:br>
            <a:r>
              <a:rPr lang="pl-PL" altLang="pl-PL" sz="1800" smtClean="0"/>
              <a:t>władze Rudy Śląskiej podjęły decyzje o przystąpieniu do prac nad nowym dokumentem, określającym kierunki rozwoju </a:t>
            </a:r>
            <a:br>
              <a:rPr lang="pl-PL" altLang="pl-PL" sz="1800" smtClean="0"/>
            </a:br>
            <a:r>
              <a:rPr lang="pl-PL" altLang="pl-PL" sz="1800" smtClean="0"/>
              <a:t>Rudy Śląskiej do 2030 roku 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smtClean="0"/>
          </a:p>
          <a:p>
            <a:pPr algn="ctr">
              <a:buFont typeface="Wingdings" pitchFamily="2" charset="2"/>
              <a:buNone/>
              <a:defRPr/>
            </a:pPr>
            <a:r>
              <a:rPr lang="pl-PL" altLang="pl-PL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prace rozpoczęły się w kwietniu 2013 r.</a:t>
            </a:r>
          </a:p>
        </p:txBody>
      </p:sp>
      <p:sp>
        <p:nvSpPr>
          <p:cNvPr id="25604" name="Tytuł 1"/>
          <p:cNvSpPr>
            <a:spLocks/>
          </p:cNvSpPr>
          <p:nvPr/>
        </p:nvSpPr>
        <p:spPr bwMode="auto">
          <a:xfrm>
            <a:off x="719138" y="323850"/>
            <a:ext cx="72104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 eaLnBrk="0" hangingPunct="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Rozpoczęcie prac nad Strategią Rozwoju Miasta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zawartości 2"/>
          <p:cNvSpPr>
            <a:spLocks noGrp="1"/>
          </p:cNvSpPr>
          <p:nvPr>
            <p:ph idx="4294967295"/>
          </p:nvPr>
        </p:nvSpPr>
        <p:spPr>
          <a:xfrm>
            <a:off x="719138" y="1619250"/>
            <a:ext cx="9147175" cy="4635500"/>
          </a:xfrm>
        </p:spPr>
        <p:txBody>
          <a:bodyPr/>
          <a:lstStyle/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None/>
            </a:pPr>
            <a:r>
              <a:rPr lang="pl-PL" altLang="pl-PL" sz="1400" smtClean="0">
                <a:solidFill>
                  <a:schemeClr val="accent2"/>
                </a:solidFill>
              </a:rPr>
              <a:t>Zespół ds. opracowania Strategii: Zespół Koordynujący</a:t>
            </a:r>
            <a:endParaRPr lang="pl-PL" altLang="pl-PL" sz="1600" b="0" smtClean="0">
              <a:solidFill>
                <a:schemeClr val="tx1"/>
              </a:solidFill>
              <a:cs typeface="Tahoma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Michał Pierończyk 	Zastępca Prezydenta Miasta ds. gospodarki nieruchomościami, 				Pełnomocnik ds. opracowania Strategii Rozwoju Miasta Ruda Śląska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Jacek Morek 		Zastępca Prezydenta Miasta Ruda Śląska ds. infrastruktury 					i gospodarki komunalnej, konsultant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Anna Krzysteczko 	Zastępca Prezydenta Miasta Ruda Śląska ds. społecznych, 					konsultant zespołu</a:t>
            </a:r>
            <a:endParaRPr lang="pl-PL" altLang="pl-PL" sz="1600" b="0" smtClean="0">
              <a:solidFill>
                <a:schemeClr val="tx1"/>
              </a:solidFill>
              <a:ea typeface="Times New Roman" pitchFamily="18" charset="0"/>
              <a:cs typeface="Verdana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Grażyna Janduła-Jonda 	Sekretarz Miasta, kierownik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Aleksandra Kruszewska 	Naczelnik Wydziału Rozwoju Miasta, koordynator prac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  <a:ea typeface="Times New Roman" pitchFamily="18" charset="0"/>
                <a:cs typeface="Tahoma" pitchFamily="34" charset="0"/>
              </a:rPr>
              <a:t>Alina Kucytowska	Wydział Rozwoju  Miasta, członek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Piotr Holona 		Wydział Rozwoju Miasta, członek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Michał Adamczyk 	Wydział Rozwoju Miasta, członek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Bogdan Greinert 	Wydział Nadzoru Właścicielskiego, członek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Tomasz Kulpok 		Wydział Komunikacji Społecznej i Promocji Miasta, członek 					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Marta Bilska-Meder 	Kancelaria Rady Miasta, członek zespołu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r>
              <a:rPr lang="pl-PL" altLang="pl-PL" sz="1600" b="0" smtClean="0">
                <a:solidFill>
                  <a:schemeClr val="tx1"/>
                </a:solidFill>
              </a:rPr>
              <a:t>Jolanta Małachowska 	Naczelnik Wydziału Administracyjnego, członek Zespołu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Trebuchet MS" pitchFamily="34" charset="0"/>
              <a:buAutoNum type="arabicPeriod"/>
            </a:pPr>
            <a:endParaRPr lang="pl-PL" altLang="pl-PL" sz="1600" b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endParaRPr lang="pl-PL" altLang="pl-PL" sz="1600" b="0" smtClean="0">
              <a:solidFill>
                <a:schemeClr val="tx1"/>
              </a:solidFill>
            </a:endParaRPr>
          </a:p>
        </p:txBody>
      </p:sp>
      <p:sp>
        <p:nvSpPr>
          <p:cNvPr id="4" name="Symbol zastępczy daty 3"/>
          <p:cNvSpPr txBox="1">
            <a:spLocks noGrp="1"/>
          </p:cNvSpPr>
          <p:nvPr/>
        </p:nvSpPr>
        <p:spPr bwMode="auto">
          <a:xfrm>
            <a:off x="8359775" y="7081838"/>
            <a:ext cx="871538" cy="236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fld id="{9A57CA0F-8986-441B-9CDC-05C2F93FB155}" type="datetime1">
              <a:rPr lang="pl-PL" sz="900">
                <a:solidFill>
                  <a:srgbClr val="A31F09"/>
                </a:solidFill>
                <a:latin typeface="+mn-lt"/>
              </a:rPr>
              <a:pPr>
                <a:defRPr/>
              </a:pPr>
              <a:t>2014-03-27</a:t>
            </a:fld>
            <a:endParaRPr lang="pl-PL" sz="900">
              <a:solidFill>
                <a:srgbClr val="A31F09"/>
              </a:solidFill>
              <a:latin typeface="+mn-lt"/>
            </a:endParaRPr>
          </a:p>
        </p:txBody>
      </p:sp>
      <p:sp>
        <p:nvSpPr>
          <p:cNvPr id="26628" name="Rectangle 2"/>
          <p:cNvSpPr txBox="1">
            <a:spLocks noChangeArrowheads="1"/>
          </p:cNvSpPr>
          <p:nvPr/>
        </p:nvSpPr>
        <p:spPr bwMode="auto">
          <a:xfrm>
            <a:off x="503238" y="611188"/>
            <a:ext cx="65405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Organizacja pracy nad Strategią</a:t>
            </a:r>
            <a:r>
              <a:rPr lang="pl-PL" altLang="pl-PL" sz="2000" b="1">
                <a:latin typeface="Trebuchet MS" pitchFamily="34" charset="0"/>
              </a:rPr>
              <a:t> </a:t>
            </a:r>
            <a:endParaRPr lang="pl-PL" altLang="pl-PL" sz="2000" b="1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549400" y="684213"/>
            <a:ext cx="8459788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pl-PL" altLang="pl-PL" sz="2800" b="1">
              <a:solidFill>
                <a:srgbClr val="000000"/>
              </a:solidFill>
            </a:endParaRPr>
          </a:p>
        </p:txBody>
      </p:sp>
      <p:sp>
        <p:nvSpPr>
          <p:cNvPr id="143363" name="AutoShape 3"/>
          <p:cNvSpPr>
            <a:spLocks noChangeArrowheads="1"/>
          </p:cNvSpPr>
          <p:nvPr/>
        </p:nvSpPr>
        <p:spPr bwMode="auto">
          <a:xfrm>
            <a:off x="2087984" y="3907706"/>
            <a:ext cx="5976664" cy="180583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   Zespół Roboczy, </a:t>
            </a:r>
            <a:r>
              <a:rPr lang="pl-PL" sz="1600" i="1" dirty="0">
                <a:solidFill>
                  <a:schemeClr val="tx1"/>
                </a:solidFill>
                <a:latin typeface="+mj-lt"/>
                <a:cs typeface="Calibri" pitchFamily="34" charset="0"/>
              </a:rPr>
              <a:t>Aleksandra Kruszewska</a:t>
            </a: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, koordynator prac</a:t>
            </a:r>
          </a:p>
        </p:txBody>
      </p:sp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4229637" y="828414"/>
            <a:ext cx="1692726" cy="610801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0" rIns="18000"/>
          <a:lstStyle/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Prezydent Miasta</a:t>
            </a:r>
          </a:p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Ruda Śląska</a:t>
            </a:r>
            <a:endParaRPr lang="pl-PL" sz="1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3365" name="AutoShape 5"/>
          <p:cNvSpPr>
            <a:spLocks noChangeArrowheads="1"/>
          </p:cNvSpPr>
          <p:nvPr/>
        </p:nvSpPr>
        <p:spPr bwMode="auto">
          <a:xfrm>
            <a:off x="2664048" y="1891481"/>
            <a:ext cx="4824536" cy="610801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0" rIns="18000"/>
          <a:lstStyle/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Pełnomocnik Prezydenta ds. opracowania Strategii</a:t>
            </a:r>
          </a:p>
          <a:p>
            <a:pPr algn="ctr" defTabSz="914400">
              <a:spcAft>
                <a:spcPts val="0"/>
              </a:spcAft>
              <a:defRPr/>
            </a:pPr>
            <a:r>
              <a:rPr lang="pl-PL" sz="1600" i="1" dirty="0">
                <a:solidFill>
                  <a:schemeClr val="tx1"/>
                </a:solidFill>
                <a:latin typeface="+mj-lt"/>
                <a:cs typeface="Calibri" pitchFamily="34" charset="0"/>
              </a:rPr>
              <a:t>Michał Pierończyk</a:t>
            </a:r>
          </a:p>
        </p:txBody>
      </p:sp>
      <p:sp>
        <p:nvSpPr>
          <p:cNvPr id="143366" name="AutoShape 6"/>
          <p:cNvSpPr>
            <a:spLocks noChangeArrowheads="1"/>
          </p:cNvSpPr>
          <p:nvPr/>
        </p:nvSpPr>
        <p:spPr bwMode="auto">
          <a:xfrm>
            <a:off x="6371922" y="827509"/>
            <a:ext cx="1692726" cy="610801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0" rIns="18000"/>
          <a:lstStyle/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Rada Miasta</a:t>
            </a:r>
          </a:p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Ruda Śląska</a:t>
            </a:r>
          </a:p>
        </p:txBody>
      </p:sp>
      <p:sp>
        <p:nvSpPr>
          <p:cNvPr id="143367" name="AutoShape 7"/>
          <p:cNvSpPr>
            <a:spLocks noChangeArrowheads="1"/>
          </p:cNvSpPr>
          <p:nvPr/>
        </p:nvSpPr>
        <p:spPr bwMode="auto">
          <a:xfrm>
            <a:off x="2219599" y="2899593"/>
            <a:ext cx="5688000" cy="82797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0" rIns="18000"/>
          <a:lstStyle/>
          <a:p>
            <a:pPr algn="ctr" defTabSz="914400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Zespół Koordynujący</a:t>
            </a:r>
          </a:p>
          <a:p>
            <a:pPr algn="ctr" defTabSz="914400">
              <a:spcAft>
                <a:spcPts val="0"/>
              </a:spcAft>
              <a:defRPr/>
            </a:pPr>
            <a:r>
              <a:rPr lang="pl-PL" sz="1600" i="1" dirty="0"/>
              <a:t>Grażyna </a:t>
            </a:r>
            <a:r>
              <a:rPr lang="pl-PL" sz="1600" i="1" dirty="0" err="1"/>
              <a:t>Janduła–Jonda</a:t>
            </a:r>
            <a:r>
              <a:rPr lang="pl-PL" sz="1600" dirty="0"/>
              <a:t>, </a:t>
            </a: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kierownik zespołu</a:t>
            </a:r>
          </a:p>
          <a:p>
            <a:pPr algn="ctr" defTabSz="914400">
              <a:spcAft>
                <a:spcPts val="0"/>
              </a:spcAft>
              <a:defRPr/>
            </a:pPr>
            <a:r>
              <a:rPr lang="pl-PL" sz="16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12 </a:t>
            </a:r>
            <a:r>
              <a:rPr lang="pl-PL" sz="1600" dirty="0">
                <a:solidFill>
                  <a:schemeClr val="tx1"/>
                </a:solidFill>
                <a:latin typeface="+mj-lt"/>
                <a:cs typeface="Calibri" pitchFamily="34" charset="0"/>
              </a:rPr>
              <a:t>osób + 7 osób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endParaRPr lang="pl-PL" sz="1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3368" name="AutoShape 8"/>
          <p:cNvSpPr>
            <a:spLocks noChangeArrowheads="1"/>
          </p:cNvSpPr>
          <p:nvPr/>
        </p:nvSpPr>
        <p:spPr bwMode="auto">
          <a:xfrm>
            <a:off x="503808" y="3239043"/>
            <a:ext cx="1297454" cy="191384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 anchor="ctr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Konsultanci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ResPublic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cs typeface="Calibri" pitchFamily="34" charset="0"/>
              </a:rPr>
              <a:t>7 osób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endParaRPr lang="pl-PL" sz="1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Jacek Dębczyński,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kierownik zespołu</a:t>
            </a:r>
          </a:p>
        </p:txBody>
      </p:sp>
      <p:sp>
        <p:nvSpPr>
          <p:cNvPr id="143369" name="AutoShape 9"/>
          <p:cNvSpPr>
            <a:spLocks noChangeArrowheads="1"/>
          </p:cNvSpPr>
          <p:nvPr/>
        </p:nvSpPr>
        <p:spPr bwMode="auto">
          <a:xfrm>
            <a:off x="8280673" y="3043609"/>
            <a:ext cx="1584000" cy="374441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99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 anchor="ctr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Platforma internetowa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do komunikacji </a:t>
            </a:r>
            <a:b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</a:b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i badań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Cyfrowy Manager</a:t>
            </a:r>
          </a:p>
        </p:txBody>
      </p:sp>
      <p:sp>
        <p:nvSpPr>
          <p:cNvPr id="143370" name="AutoShape 10"/>
          <p:cNvSpPr>
            <a:spLocks noChangeArrowheads="1"/>
          </p:cNvSpPr>
          <p:nvPr/>
        </p:nvSpPr>
        <p:spPr bwMode="auto">
          <a:xfrm>
            <a:off x="2424378" y="6039297"/>
            <a:ext cx="5303876" cy="82073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 anchor="ctr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Społeczność lokalna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Sektory: publiczny, prywatny, pozarządowy</a:t>
            </a:r>
          </a:p>
        </p:txBody>
      </p:sp>
      <p:cxnSp>
        <p:nvCxnSpPr>
          <p:cNvPr id="27675" name="AutoShape 11"/>
          <p:cNvCxnSpPr>
            <a:cxnSpLocks noChangeShapeType="1"/>
          </p:cNvCxnSpPr>
          <p:nvPr/>
        </p:nvCxnSpPr>
        <p:spPr bwMode="auto">
          <a:xfrm>
            <a:off x="5903913" y="1133475"/>
            <a:ext cx="42703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676" name="AutoShape 12"/>
          <p:cNvCxnSpPr>
            <a:cxnSpLocks noChangeShapeType="1"/>
          </p:cNvCxnSpPr>
          <p:nvPr/>
        </p:nvCxnSpPr>
        <p:spPr bwMode="auto">
          <a:xfrm rot="-5400000">
            <a:off x="4876800" y="1660526"/>
            <a:ext cx="3968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677" name="AutoShape 13"/>
          <p:cNvCxnSpPr>
            <a:cxnSpLocks noChangeShapeType="1"/>
          </p:cNvCxnSpPr>
          <p:nvPr/>
        </p:nvCxnSpPr>
        <p:spPr bwMode="auto">
          <a:xfrm rot="-5400000">
            <a:off x="4876800" y="2701926"/>
            <a:ext cx="3968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678" name="AutoShape 14"/>
          <p:cNvCxnSpPr>
            <a:cxnSpLocks noChangeShapeType="1"/>
          </p:cNvCxnSpPr>
          <p:nvPr/>
        </p:nvCxnSpPr>
        <p:spPr bwMode="auto">
          <a:xfrm rot="-5400000">
            <a:off x="2772568" y="4075907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679" name="AutoShape 15"/>
          <p:cNvCxnSpPr>
            <a:cxnSpLocks noChangeShapeType="1"/>
          </p:cNvCxnSpPr>
          <p:nvPr/>
        </p:nvCxnSpPr>
        <p:spPr bwMode="auto">
          <a:xfrm rot="-5400000">
            <a:off x="4734718" y="4075907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680" name="AutoShape 16"/>
          <p:cNvCxnSpPr>
            <a:cxnSpLocks noChangeShapeType="1"/>
          </p:cNvCxnSpPr>
          <p:nvPr/>
        </p:nvCxnSpPr>
        <p:spPr bwMode="auto">
          <a:xfrm rot="-5400000">
            <a:off x="6696868" y="4075907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377" name="AutoShape 17"/>
          <p:cNvSpPr>
            <a:spLocks noChangeArrowheads="1"/>
          </p:cNvSpPr>
          <p:nvPr/>
        </p:nvSpPr>
        <p:spPr bwMode="auto">
          <a:xfrm>
            <a:off x="2232000" y="4431689"/>
            <a:ext cx="1764000" cy="107772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Podzespół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ds. społecznych</a:t>
            </a:r>
          </a:p>
        </p:txBody>
      </p:sp>
      <p:sp>
        <p:nvSpPr>
          <p:cNvPr id="143378" name="AutoShape 18"/>
          <p:cNvSpPr>
            <a:spLocks noChangeArrowheads="1"/>
          </p:cNvSpPr>
          <p:nvPr/>
        </p:nvSpPr>
        <p:spPr bwMode="auto">
          <a:xfrm>
            <a:off x="4194316" y="4431689"/>
            <a:ext cx="1764000" cy="107772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Podzespół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ds. zasobów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i potencjałów Miasta</a:t>
            </a:r>
          </a:p>
        </p:txBody>
      </p:sp>
      <p:sp>
        <p:nvSpPr>
          <p:cNvPr id="143379" name="AutoShape 19"/>
          <p:cNvSpPr>
            <a:spLocks noChangeArrowheads="1"/>
          </p:cNvSpPr>
          <p:nvPr/>
        </p:nvSpPr>
        <p:spPr bwMode="auto">
          <a:xfrm>
            <a:off x="6156632" y="4431689"/>
            <a:ext cx="1764000" cy="107772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rIns="18000"/>
          <a:lstStyle/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Podzespół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ds. gospodarczych </a:t>
            </a:r>
          </a:p>
          <a:p>
            <a:pPr algn="ctr" defTabSz="914400">
              <a:lnSpc>
                <a:spcPts val="1500"/>
              </a:lnSpc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+mj-lt"/>
                <a:cs typeface="Calibri" pitchFamily="34" charset="0"/>
              </a:rPr>
              <a:t>i promocji Miasta</a:t>
            </a:r>
          </a:p>
        </p:txBody>
      </p:sp>
      <p:cxnSp>
        <p:nvCxnSpPr>
          <p:cNvPr id="27690" name="AutoShape 20"/>
          <p:cNvCxnSpPr>
            <a:cxnSpLocks noChangeShapeType="1"/>
          </p:cNvCxnSpPr>
          <p:nvPr/>
        </p:nvCxnSpPr>
        <p:spPr bwMode="auto">
          <a:xfrm>
            <a:off x="1814513" y="3489325"/>
            <a:ext cx="3952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7691" name="AutoShape 21"/>
          <p:cNvCxnSpPr>
            <a:cxnSpLocks noChangeShapeType="1"/>
          </p:cNvCxnSpPr>
          <p:nvPr/>
        </p:nvCxnSpPr>
        <p:spPr bwMode="auto">
          <a:xfrm>
            <a:off x="1801813" y="4945063"/>
            <a:ext cx="28733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3382" name="AutoShape 22"/>
          <p:cNvSpPr>
            <a:spLocks noChangeArrowheads="1"/>
          </p:cNvSpPr>
          <p:nvPr/>
        </p:nvSpPr>
        <p:spPr bwMode="auto">
          <a:xfrm flipV="1">
            <a:off x="4468189" y="5740683"/>
            <a:ext cx="1216255" cy="2880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/>
          <a:lstStyle/>
          <a:p>
            <a:pPr>
              <a:spcAft>
                <a:spcPts val="0"/>
              </a:spcAft>
              <a:defRPr/>
            </a:pPr>
            <a:endParaRPr lang="pl-PL" sz="140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695" name="AutoShape 23"/>
          <p:cNvCxnSpPr>
            <a:cxnSpLocks noChangeShapeType="1"/>
          </p:cNvCxnSpPr>
          <p:nvPr/>
        </p:nvCxnSpPr>
        <p:spPr bwMode="auto">
          <a:xfrm flipH="1">
            <a:off x="7920038" y="3332163"/>
            <a:ext cx="3603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7696" name="AutoShape 24"/>
          <p:cNvCxnSpPr>
            <a:cxnSpLocks noChangeShapeType="1"/>
          </p:cNvCxnSpPr>
          <p:nvPr/>
        </p:nvCxnSpPr>
        <p:spPr bwMode="auto">
          <a:xfrm flipH="1">
            <a:off x="7740650" y="6410325"/>
            <a:ext cx="5397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7697" name="AutoShape 23"/>
          <p:cNvCxnSpPr>
            <a:cxnSpLocks noChangeShapeType="1"/>
          </p:cNvCxnSpPr>
          <p:nvPr/>
        </p:nvCxnSpPr>
        <p:spPr bwMode="auto">
          <a:xfrm flipH="1">
            <a:off x="8072438" y="4772025"/>
            <a:ext cx="2159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698" name="Rectangle 2"/>
          <p:cNvSpPr txBox="1">
            <a:spLocks noChangeArrowheads="1"/>
          </p:cNvSpPr>
          <p:nvPr/>
        </p:nvSpPr>
        <p:spPr bwMode="auto">
          <a:xfrm>
            <a:off x="287338" y="323850"/>
            <a:ext cx="41036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400">
              <a:lnSpc>
                <a:spcPct val="130000"/>
              </a:lnSpc>
            </a:pPr>
            <a:r>
              <a:rPr lang="pl-PL" altLang="pl-PL" sz="2000" b="1">
                <a:solidFill>
                  <a:srgbClr val="6666FF"/>
                </a:solidFill>
                <a:latin typeface="Trebuchet MS" pitchFamily="34" charset="0"/>
              </a:rPr>
              <a:t>Organizacja pracy nad strategią</a:t>
            </a:r>
            <a:r>
              <a:rPr lang="pl-PL" altLang="pl-PL" sz="2000" b="1">
                <a:latin typeface="Trebuchet MS" pitchFamily="34" charset="0"/>
              </a:rPr>
              <a:t> </a:t>
            </a:r>
            <a:endParaRPr lang="pl-PL" altLang="pl-PL" sz="2000" b="1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0" name="Symbol zastępczy daty 3"/>
          <p:cNvSpPr>
            <a:spLocks noGrp="1"/>
          </p:cNvSpPr>
          <p:nvPr>
            <p:ph type="dt" sz="quarter" idx="10"/>
          </p:nvPr>
        </p:nvSpPr>
        <p:spPr>
          <a:xfrm>
            <a:off x="8424863" y="7092950"/>
            <a:ext cx="790575" cy="214313"/>
          </a:xfrm>
        </p:spPr>
        <p:txBody>
          <a:bodyPr/>
          <a:lstStyle/>
          <a:p>
            <a:pPr>
              <a:defRPr/>
            </a:pPr>
            <a:fld id="{E9BF00FF-E076-47FA-AAB3-577EEABC2DE0}" type="datetime1">
              <a:rPr lang="pl-PL"/>
              <a:pPr>
                <a:defRPr/>
              </a:pPr>
              <a:t>2014-03-27</a:t>
            </a:fld>
            <a:endParaRPr lang="pl-PL" dirty="0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7030</TotalTime>
  <Words>1179</Words>
  <Application>Microsoft Office PowerPoint</Application>
  <PresentationFormat>Niestandardowy</PresentationFormat>
  <Paragraphs>393</Paragraphs>
  <Slides>60</Slides>
  <Notes>28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60</vt:i4>
      </vt:variant>
    </vt:vector>
  </HeadingPairs>
  <TitlesOfParts>
    <vt:vector size="64" baseType="lpstr">
      <vt:lpstr>2_Projekt domyślny</vt:lpstr>
      <vt:lpstr>Dokument</vt:lpstr>
      <vt:lpstr>Acrobat Document</vt:lpstr>
      <vt:lpstr>Document</vt:lpstr>
      <vt:lpstr>Projekt Strategii Rozwoju Miasta Ruda Śląska na lata 2014-2030    </vt:lpstr>
      <vt:lpstr>Strategia Rozwoju Miasta Ruda Śląska – część większego projektu</vt:lpstr>
      <vt:lpstr>Strategia Rozwoju Miasta Ruda Śląska – część większego projektu</vt:lpstr>
      <vt:lpstr>Strategia Rozwoju Miasta Ruda Śląska – część większego projektu</vt:lpstr>
      <vt:lpstr>Strategia Rozwoju Miasta Ruda Śląska – część większego projektu</vt:lpstr>
      <vt:lpstr>O czym, będzie prezentacja?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Cele strategiczne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Mapa programowania rozwoju Miasta</vt:lpstr>
      <vt:lpstr>Cykl zarządzania Strategią </vt:lpstr>
      <vt:lpstr>Procedura monitorowania (1)</vt:lpstr>
      <vt:lpstr>Procedura monitorowania (2)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Agnieszka</dc:creator>
  <dc:description>Panel - chmury</dc:description>
  <cp:lastModifiedBy>Jacek Dębczyński</cp:lastModifiedBy>
  <cp:revision>557</cp:revision>
  <dcterms:modified xsi:type="dcterms:W3CDTF">2014-03-27T12:11:41Z</dcterms:modified>
</cp:coreProperties>
</file>