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702" r:id="rId1"/>
  </p:sldMasterIdLst>
  <p:notesMasterIdLst>
    <p:notesMasterId r:id="rId47"/>
  </p:notesMasterIdLst>
  <p:handoutMasterIdLst>
    <p:handoutMasterId r:id="rId48"/>
  </p:handoutMasterIdLst>
  <p:sldIdLst>
    <p:sldId id="351" r:id="rId2"/>
    <p:sldId id="352" r:id="rId3"/>
    <p:sldId id="353" r:id="rId4"/>
    <p:sldId id="354" r:id="rId5"/>
    <p:sldId id="355" r:id="rId6"/>
    <p:sldId id="356" r:id="rId7"/>
    <p:sldId id="310" r:id="rId8"/>
    <p:sldId id="315" r:id="rId9"/>
    <p:sldId id="311" r:id="rId10"/>
    <p:sldId id="313" r:id="rId11"/>
    <p:sldId id="314" r:id="rId12"/>
    <p:sldId id="316" r:id="rId13"/>
    <p:sldId id="317" r:id="rId14"/>
    <p:sldId id="318" r:id="rId15"/>
    <p:sldId id="319" r:id="rId16"/>
    <p:sldId id="320" r:id="rId17"/>
    <p:sldId id="321" r:id="rId18"/>
    <p:sldId id="322" r:id="rId19"/>
    <p:sldId id="323" r:id="rId20"/>
    <p:sldId id="324" r:id="rId21"/>
    <p:sldId id="369" r:id="rId22"/>
    <p:sldId id="370" r:id="rId23"/>
    <p:sldId id="371" r:id="rId24"/>
    <p:sldId id="373" r:id="rId25"/>
    <p:sldId id="372" r:id="rId26"/>
    <p:sldId id="374" r:id="rId27"/>
    <p:sldId id="375" r:id="rId28"/>
    <p:sldId id="376" r:id="rId29"/>
    <p:sldId id="377" r:id="rId30"/>
    <p:sldId id="378" r:id="rId31"/>
    <p:sldId id="379" r:id="rId32"/>
    <p:sldId id="380" r:id="rId33"/>
    <p:sldId id="381" r:id="rId34"/>
    <p:sldId id="382" r:id="rId35"/>
    <p:sldId id="383" r:id="rId36"/>
    <p:sldId id="384" r:id="rId37"/>
    <p:sldId id="385" r:id="rId38"/>
    <p:sldId id="386" r:id="rId39"/>
    <p:sldId id="387" r:id="rId40"/>
    <p:sldId id="388" r:id="rId41"/>
    <p:sldId id="389" r:id="rId42"/>
    <p:sldId id="390" r:id="rId43"/>
    <p:sldId id="391" r:id="rId44"/>
    <p:sldId id="392" r:id="rId45"/>
    <p:sldId id="303" r:id="rId46"/>
  </p:sldIdLst>
  <p:sldSz cx="10080625" cy="7559675"/>
  <p:notesSz cx="6781800" cy="9926638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31800" indent="-215900" algn="l" defTabSz="449263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647700" indent="-215900" algn="l" defTabSz="449263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863600" indent="-215900" algn="l" defTabSz="449263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079500" indent="-215900" algn="l" defTabSz="449263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CFFCC"/>
    <a:srgbClr val="6666FF"/>
    <a:srgbClr val="FF9900"/>
    <a:srgbClr val="CC3300"/>
    <a:srgbClr val="006600"/>
    <a:srgbClr val="9933FF"/>
    <a:srgbClr val="0099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36" autoAdjust="0"/>
    <p:restoredTop sz="94500" autoAdjust="0"/>
  </p:normalViewPr>
  <p:slideViewPr>
    <p:cSldViewPr>
      <p:cViewPr>
        <p:scale>
          <a:sx n="66" d="100"/>
          <a:sy n="66" d="100"/>
        </p:scale>
        <p:origin x="-1452" y="-4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396" y="1011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86"/>
    </p:cViewPr>
  </p:sorterViewPr>
  <p:notesViewPr>
    <p:cSldViewPr>
      <p:cViewPr varScale="1">
        <p:scale>
          <a:sx n="48" d="100"/>
          <a:sy n="48" d="100"/>
        </p:scale>
        <p:origin x="-2616" y="-120"/>
      </p:cViewPr>
      <p:guideLst>
        <p:guide orient="horz" pos="2674"/>
        <p:guide pos="193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39255" cy="496701"/>
          </a:xfrm>
          <a:prstGeom prst="rect">
            <a:avLst/>
          </a:prstGeom>
        </p:spPr>
        <p:txBody>
          <a:bodyPr vert="horz" lIns="83722" tIns="41861" rIns="83722" bIns="41861" rtlCol="0"/>
          <a:lstStyle>
            <a:lvl1pPr algn="l">
              <a:defRPr sz="1100">
                <a:ea typeface="ＭＳ Ｐ明朝" pitchFamily="18" charset="-128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1121" y="0"/>
            <a:ext cx="2939255" cy="496701"/>
          </a:xfrm>
          <a:prstGeom prst="rect">
            <a:avLst/>
          </a:prstGeom>
        </p:spPr>
        <p:txBody>
          <a:bodyPr vert="horz" lIns="83722" tIns="41861" rIns="83722" bIns="41861" rtlCol="0"/>
          <a:lstStyle>
            <a:lvl1pPr algn="r">
              <a:defRPr sz="1100">
                <a:ea typeface="ＭＳ Ｐ明朝" pitchFamily="18" charset="-128"/>
                <a:cs typeface="+mn-cs"/>
              </a:defRPr>
            </a:lvl1pPr>
          </a:lstStyle>
          <a:p>
            <a:pPr>
              <a:defRPr/>
            </a:pPr>
            <a:fld id="{46CD78EB-1D2B-47AC-A1B8-53F84C1FF8B4}" type="datetimeFigureOut">
              <a:rPr lang="pl-PL"/>
              <a:pPr>
                <a:defRPr/>
              </a:pPr>
              <a:t>2014-03-28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9428464"/>
            <a:ext cx="2939255" cy="496700"/>
          </a:xfrm>
          <a:prstGeom prst="rect">
            <a:avLst/>
          </a:prstGeom>
        </p:spPr>
        <p:txBody>
          <a:bodyPr vert="horz" lIns="83722" tIns="41861" rIns="83722" bIns="41861" rtlCol="0" anchor="b"/>
          <a:lstStyle>
            <a:lvl1pPr algn="l">
              <a:defRPr sz="1100">
                <a:ea typeface="ＭＳ Ｐ明朝" pitchFamily="18" charset="-128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1121" y="9428464"/>
            <a:ext cx="2939255" cy="496700"/>
          </a:xfrm>
          <a:prstGeom prst="rect">
            <a:avLst/>
          </a:prstGeom>
        </p:spPr>
        <p:txBody>
          <a:bodyPr vert="horz" lIns="83722" tIns="41861" rIns="83722" bIns="41861" rtlCol="0" anchor="b"/>
          <a:lstStyle>
            <a:lvl1pPr algn="r">
              <a:defRPr sz="1100">
                <a:ea typeface="ＭＳ Ｐ明朝" pitchFamily="18" charset="-128"/>
                <a:cs typeface="+mn-cs"/>
              </a:defRPr>
            </a:lvl1pPr>
          </a:lstStyle>
          <a:p>
            <a:pPr>
              <a:defRPr/>
            </a:pPr>
            <a:fld id="{FCAC16D3-14FF-496A-9048-82B354F5932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7390023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54138" y="935038"/>
            <a:ext cx="4264025" cy="3198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1064288" y="4445247"/>
            <a:ext cx="4851266" cy="355059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 noProof="0" smtClean="0"/>
          </a:p>
        </p:txBody>
      </p:sp>
    </p:spTree>
    <p:extLst>
      <p:ext uri="{BB962C8B-B14F-4D97-AF65-F5344CB8AC3E}">
        <p14:creationId xmlns="" xmlns:p14="http://schemas.microsoft.com/office/powerpoint/2010/main" val="3230080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1"/>
          <p:cNvSpPr txBox="1">
            <a:spLocks noChangeArrowheads="1"/>
          </p:cNvSpPr>
          <p:nvPr/>
        </p:nvSpPr>
        <p:spPr bwMode="auto">
          <a:xfrm>
            <a:off x="1424748" y="934445"/>
            <a:ext cx="4124646" cy="320128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3722" tIns="41861" rIns="83722" bIns="41861" anchor="ctr"/>
          <a:lstStyle/>
          <a:p>
            <a:pPr hangingPunct="0">
              <a:lnSpc>
                <a:spcPct val="95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pl-PL"/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body"/>
          </p:nvPr>
        </p:nvSpPr>
        <p:spPr>
          <a:xfrm>
            <a:off x="1064288" y="4445248"/>
            <a:ext cx="4852691" cy="3553545"/>
          </a:xfrm>
          <a:noFill/>
          <a:ln/>
        </p:spPr>
        <p:txBody>
          <a:bodyPr wrap="none" anchor="ctr"/>
          <a:lstStyle/>
          <a:p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2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belka boczn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2563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log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42188" y="542925"/>
            <a:ext cx="2189162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 descr="belka mala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3725" y="6716713"/>
            <a:ext cx="47625" cy="84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52525" y="6799263"/>
            <a:ext cx="4967288" cy="76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82388" y="4478058"/>
            <a:ext cx="4839049" cy="1105952"/>
          </a:xfrm>
        </p:spPr>
        <p:txBody>
          <a:bodyPr lIns="100783" tIns="50392" rIns="100783" bIns="50392" anchor="ctr"/>
          <a:lstStyle>
            <a:lvl1pPr algn="r">
              <a:defRPr sz="1800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66393" y="5622510"/>
            <a:ext cx="4763795" cy="477729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b="0" i="1">
                <a:solidFill>
                  <a:schemeClr val="bg2"/>
                </a:solidFill>
              </a:defRPr>
            </a:lvl1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56438" y="7092950"/>
            <a:ext cx="1023937" cy="296863"/>
          </a:xfrm>
        </p:spPr>
        <p:txBody>
          <a:bodyPr/>
          <a:lstStyle>
            <a:lvl1pPr>
              <a:defRPr sz="900">
                <a:solidFill>
                  <a:srgbClr val="A31F09"/>
                </a:solidFill>
                <a:latin typeface="+mn-lt"/>
              </a:defRPr>
            </a:lvl1pPr>
          </a:lstStyle>
          <a:p>
            <a:pPr>
              <a:defRPr/>
            </a:pPr>
            <a:fld id="{4EEF16F2-CBF7-44EE-92FD-C09838245973}" type="datetime4">
              <a:rPr lang="pl-PL"/>
              <a:pPr>
                <a:defRPr/>
              </a:pPr>
              <a:t>28 marca 2014</a:t>
            </a:fld>
            <a:endParaRPr lang="pl-PL"/>
          </a:p>
        </p:txBody>
      </p:sp>
    </p:spTree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11438-FE20-45A3-A2AA-A28AF83C3D22}" type="datetime1">
              <a:rPr lang="pl-PL"/>
              <a:pPr>
                <a:defRPr/>
              </a:pPr>
              <a:t>2014-03-28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141133" y="167993"/>
            <a:ext cx="1807862" cy="632072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717545" y="167993"/>
            <a:ext cx="5255576" cy="632072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BF46A-B04A-4229-8D86-3FA34308CA5B}" type="datetime1">
              <a:rPr lang="pl-PL"/>
              <a:pPr>
                <a:defRPr/>
              </a:pPr>
              <a:t>2014-03-28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 userDrawn="1"/>
        </p:nvSpPr>
        <p:spPr>
          <a:xfrm>
            <a:off x="7561263" y="6875463"/>
            <a:ext cx="2519362" cy="6842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3" tIns="50392" rIns="100783" bIns="50392" anchor="ctr"/>
          <a:lstStyle/>
          <a:p>
            <a:pPr algn="ctr">
              <a:defRPr/>
            </a:pPr>
            <a:endParaRPr lang="pl-PL"/>
          </a:p>
        </p:txBody>
      </p:sp>
      <p:pic>
        <p:nvPicPr>
          <p:cNvPr id="6" name="Obraz 11" descr="Logo pion małe.emf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70988" y="6948488"/>
            <a:ext cx="693737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6047" y="2430454"/>
            <a:ext cx="8412224" cy="1538375"/>
          </a:xfrm>
        </p:spPr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lang="pl-PL" sz="5300" b="1" dirty="0">
                <a:solidFill>
                  <a:schemeClr val="tx2"/>
                </a:solidFill>
                <a:latin typeface="eurofurence light" pitchFamily="34" charset="0"/>
                <a:ea typeface="+mj-ea"/>
                <a:cs typeface="+mj-cs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103111" y="4283816"/>
            <a:ext cx="7065160" cy="1321658"/>
          </a:xfrm>
        </p:spPr>
        <p:txBody>
          <a:bodyPr/>
          <a:lstStyle>
            <a:lvl1pPr marL="0" indent="0" algn="r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pl-PL" sz="2600" b="0" dirty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defRPr>
            </a:lvl1pPr>
            <a:lvl2pPr marL="503920" indent="0" algn="ctr">
              <a:buNone/>
              <a:defRPr/>
            </a:lvl2pPr>
            <a:lvl3pPr marL="1007838" indent="0" algn="ctr">
              <a:buNone/>
              <a:defRPr/>
            </a:lvl3pPr>
            <a:lvl4pPr marL="1511758" indent="0" algn="ctr">
              <a:buNone/>
              <a:defRPr/>
            </a:lvl4pPr>
            <a:lvl5pPr marL="2015677" indent="0" algn="ctr">
              <a:buNone/>
              <a:defRPr/>
            </a:lvl5pPr>
            <a:lvl6pPr marL="2519597" indent="0" algn="ctr">
              <a:buNone/>
              <a:defRPr/>
            </a:lvl6pPr>
            <a:lvl7pPr marL="3023515" indent="0" algn="ctr">
              <a:buNone/>
              <a:defRPr/>
            </a:lvl7pPr>
            <a:lvl8pPr marL="3527435" indent="0" algn="ctr">
              <a:buNone/>
              <a:defRPr/>
            </a:lvl8pPr>
            <a:lvl9pPr marL="4031354" indent="0" algn="ctr">
              <a:buNone/>
              <a:defRPr/>
            </a:lvl9pPr>
          </a:lstStyle>
          <a:p>
            <a:r>
              <a:rPr lang="pl-PL" dirty="0" smtClean="0"/>
              <a:t>Kliknij, aby edytować styl wzorca podtytułu</a:t>
            </a:r>
            <a:endParaRPr lang="pl-PL" dirty="0"/>
          </a:p>
        </p:txBody>
      </p:sp>
      <p:sp>
        <p:nvSpPr>
          <p:cNvPr id="7" name="Symbol zastępczy tekstu 25"/>
          <p:cNvSpPr>
            <a:spLocks noGrp="1"/>
          </p:cNvSpPr>
          <p:nvPr>
            <p:ph type="body" sz="quarter" idx="13"/>
          </p:nvPr>
        </p:nvSpPr>
        <p:spPr>
          <a:xfrm>
            <a:off x="7342443" y="5843600"/>
            <a:ext cx="2619666" cy="555628"/>
          </a:xfrm>
          <a:solidFill>
            <a:schemeClr val="bg1">
              <a:alpha val="70000"/>
            </a:schemeClr>
          </a:solidFill>
        </p:spPr>
        <p:txBody>
          <a:bodyPr>
            <a:normAutofit/>
          </a:bodyPr>
          <a:lstStyle>
            <a:lvl1pPr algn="ctr">
              <a:buNone/>
              <a:defRPr sz="2000">
                <a:latin typeface="Calibri" pitchFamily="34" charset="0"/>
              </a:defRPr>
            </a:lvl1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8280400" y="7092950"/>
            <a:ext cx="871538" cy="2365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397A8-17EE-4702-9174-8038FF741757}" type="datetime1">
              <a:rPr lang="pl-PL"/>
              <a:pPr>
                <a:defRPr/>
              </a:pPr>
              <a:t>2014-03-28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96300" y="4857793"/>
            <a:ext cx="8568531" cy="150143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96300" y="3204115"/>
            <a:ext cx="8568531" cy="1653678"/>
          </a:xfrm>
        </p:spPr>
        <p:txBody>
          <a:bodyPr anchor="b"/>
          <a:lstStyle>
            <a:lvl1pPr marL="0" indent="0">
              <a:buNone/>
              <a:defRPr sz="2200"/>
            </a:lvl1pPr>
            <a:lvl2pPr marL="503920" indent="0">
              <a:buNone/>
              <a:defRPr sz="2000"/>
            </a:lvl2pPr>
            <a:lvl3pPr marL="1007838" indent="0">
              <a:buNone/>
              <a:defRPr sz="1800"/>
            </a:lvl3pPr>
            <a:lvl4pPr marL="1511758" indent="0">
              <a:buNone/>
              <a:defRPr sz="1500"/>
            </a:lvl4pPr>
            <a:lvl5pPr marL="2015677" indent="0">
              <a:buNone/>
              <a:defRPr sz="1500"/>
            </a:lvl5pPr>
            <a:lvl6pPr marL="2519597" indent="0">
              <a:buNone/>
              <a:defRPr sz="1500"/>
            </a:lvl6pPr>
            <a:lvl7pPr marL="3023515" indent="0">
              <a:buNone/>
              <a:defRPr sz="1500"/>
            </a:lvl7pPr>
            <a:lvl8pPr marL="3527435" indent="0">
              <a:buNone/>
              <a:defRPr sz="1500"/>
            </a:lvl8pPr>
            <a:lvl9pPr marL="4031354" indent="0">
              <a:buNone/>
              <a:defRPr sz="15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C62E3-DA28-4CA5-9984-E68D121349AA}" type="datetime1">
              <a:rPr lang="pl-PL"/>
              <a:pPr>
                <a:defRPr/>
              </a:pPr>
              <a:t>2014-03-28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717546" y="1853173"/>
            <a:ext cx="3505468" cy="4635550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391024" y="1853173"/>
            <a:ext cx="3505467" cy="4635550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0B324-55F2-45BE-B59C-78BED2270D91}" type="datetime1">
              <a:rPr lang="pl-PL"/>
              <a:pPr>
                <a:defRPr/>
              </a:pPr>
              <a:t>2014-03-28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04031" y="1692179"/>
            <a:ext cx="4454027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20" indent="0">
              <a:buNone/>
              <a:defRPr sz="2200" b="1"/>
            </a:lvl2pPr>
            <a:lvl3pPr marL="1007838" indent="0">
              <a:buNone/>
              <a:defRPr sz="2000" b="1"/>
            </a:lvl3pPr>
            <a:lvl4pPr marL="1511758" indent="0">
              <a:buNone/>
              <a:defRPr sz="1800" b="1"/>
            </a:lvl4pPr>
            <a:lvl5pPr marL="2015677" indent="0">
              <a:buNone/>
              <a:defRPr sz="1800" b="1"/>
            </a:lvl5pPr>
            <a:lvl6pPr marL="2519597" indent="0">
              <a:buNone/>
              <a:defRPr sz="1800" b="1"/>
            </a:lvl6pPr>
            <a:lvl7pPr marL="3023515" indent="0">
              <a:buNone/>
              <a:defRPr sz="1800" b="1"/>
            </a:lvl7pPr>
            <a:lvl8pPr marL="3527435" indent="0">
              <a:buNone/>
              <a:defRPr sz="1800" b="1"/>
            </a:lvl8pPr>
            <a:lvl9pPr marL="4031354" indent="0">
              <a:buNone/>
              <a:defRPr sz="18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04031" y="2397397"/>
            <a:ext cx="4454027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120818" y="1692179"/>
            <a:ext cx="4455776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20" indent="0">
              <a:buNone/>
              <a:defRPr sz="2200" b="1"/>
            </a:lvl2pPr>
            <a:lvl3pPr marL="1007838" indent="0">
              <a:buNone/>
              <a:defRPr sz="2000" b="1"/>
            </a:lvl3pPr>
            <a:lvl4pPr marL="1511758" indent="0">
              <a:buNone/>
              <a:defRPr sz="1800" b="1"/>
            </a:lvl4pPr>
            <a:lvl5pPr marL="2015677" indent="0">
              <a:buNone/>
              <a:defRPr sz="1800" b="1"/>
            </a:lvl5pPr>
            <a:lvl6pPr marL="2519597" indent="0">
              <a:buNone/>
              <a:defRPr sz="1800" b="1"/>
            </a:lvl6pPr>
            <a:lvl7pPr marL="3023515" indent="0">
              <a:buNone/>
              <a:defRPr sz="1800" b="1"/>
            </a:lvl7pPr>
            <a:lvl8pPr marL="3527435" indent="0">
              <a:buNone/>
              <a:defRPr sz="1800" b="1"/>
            </a:lvl8pPr>
            <a:lvl9pPr marL="4031354" indent="0">
              <a:buNone/>
              <a:defRPr sz="18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120818" y="2397397"/>
            <a:ext cx="4455776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75BEE-A9E1-4269-ABCD-B5788B57EDC2}" type="datetime1">
              <a:rPr lang="pl-PL"/>
              <a:pPr>
                <a:defRPr/>
              </a:pPr>
              <a:t>2014-03-28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B1C80-8CD0-4886-B31D-A95FADF1E242}" type="datetime1">
              <a:rPr lang="pl-PL"/>
              <a:pPr>
                <a:defRPr/>
              </a:pPr>
              <a:t>2014-03-28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F4936-5412-42B6-BA77-4DD693C58F49}" type="datetime1">
              <a:rPr lang="pl-PL"/>
              <a:pPr>
                <a:defRPr/>
              </a:pPr>
              <a:t>2014-03-28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4033" y="300987"/>
            <a:ext cx="3316456" cy="1280945"/>
          </a:xfrm>
        </p:spPr>
        <p:txBody>
          <a:bodyPr/>
          <a:lstStyle>
            <a:lvl1pPr algn="l">
              <a:defRPr sz="22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41246" y="300989"/>
            <a:ext cx="5635349" cy="6451973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04033" y="1581934"/>
            <a:ext cx="3316456" cy="5171028"/>
          </a:xfrm>
        </p:spPr>
        <p:txBody>
          <a:bodyPr/>
          <a:lstStyle>
            <a:lvl1pPr marL="0" indent="0">
              <a:buNone/>
              <a:defRPr sz="1500"/>
            </a:lvl1pPr>
            <a:lvl2pPr marL="503920" indent="0">
              <a:buNone/>
              <a:defRPr sz="1300"/>
            </a:lvl2pPr>
            <a:lvl3pPr marL="1007838" indent="0">
              <a:buNone/>
              <a:defRPr sz="1100"/>
            </a:lvl3pPr>
            <a:lvl4pPr marL="1511758" indent="0">
              <a:buNone/>
              <a:defRPr sz="1000"/>
            </a:lvl4pPr>
            <a:lvl5pPr marL="2015677" indent="0">
              <a:buNone/>
              <a:defRPr sz="1000"/>
            </a:lvl5pPr>
            <a:lvl6pPr marL="2519597" indent="0">
              <a:buNone/>
              <a:defRPr sz="1000"/>
            </a:lvl6pPr>
            <a:lvl7pPr marL="3023515" indent="0">
              <a:buNone/>
              <a:defRPr sz="1000"/>
            </a:lvl7pPr>
            <a:lvl8pPr marL="3527435" indent="0">
              <a:buNone/>
              <a:defRPr sz="1000"/>
            </a:lvl8pPr>
            <a:lvl9pPr marL="4031354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E54F4-9BEE-4BA0-B415-76A2C9BF14E6}" type="datetime1">
              <a:rPr lang="pl-PL"/>
              <a:pPr>
                <a:defRPr/>
              </a:pPr>
              <a:t>2014-03-28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75873" y="5291772"/>
            <a:ext cx="6048375" cy="624724"/>
          </a:xfrm>
        </p:spPr>
        <p:txBody>
          <a:bodyPr/>
          <a:lstStyle>
            <a:lvl1pPr algn="l">
              <a:defRPr sz="22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975873" y="675471"/>
            <a:ext cx="6048375" cy="4535805"/>
          </a:xfrm>
        </p:spPr>
        <p:txBody>
          <a:bodyPr/>
          <a:lstStyle>
            <a:lvl1pPr marL="0" indent="0">
              <a:buNone/>
              <a:defRPr sz="3500"/>
            </a:lvl1pPr>
            <a:lvl2pPr marL="503920" indent="0">
              <a:buNone/>
              <a:defRPr sz="3100"/>
            </a:lvl2pPr>
            <a:lvl3pPr marL="1007838" indent="0">
              <a:buNone/>
              <a:defRPr sz="2600"/>
            </a:lvl3pPr>
            <a:lvl4pPr marL="1511758" indent="0">
              <a:buNone/>
              <a:defRPr sz="2200"/>
            </a:lvl4pPr>
            <a:lvl5pPr marL="2015677" indent="0">
              <a:buNone/>
              <a:defRPr sz="2200"/>
            </a:lvl5pPr>
            <a:lvl6pPr marL="2519597" indent="0">
              <a:buNone/>
              <a:defRPr sz="2200"/>
            </a:lvl6pPr>
            <a:lvl7pPr marL="3023515" indent="0">
              <a:buNone/>
              <a:defRPr sz="2200"/>
            </a:lvl7pPr>
            <a:lvl8pPr marL="3527435" indent="0">
              <a:buNone/>
              <a:defRPr sz="2200"/>
            </a:lvl8pPr>
            <a:lvl9pPr marL="4031354" indent="0">
              <a:buNone/>
              <a:defRPr sz="22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975873" y="5916496"/>
            <a:ext cx="6048375" cy="887211"/>
          </a:xfrm>
        </p:spPr>
        <p:txBody>
          <a:bodyPr/>
          <a:lstStyle>
            <a:lvl1pPr marL="0" indent="0">
              <a:buNone/>
              <a:defRPr sz="1500"/>
            </a:lvl1pPr>
            <a:lvl2pPr marL="503920" indent="0">
              <a:buNone/>
              <a:defRPr sz="1300"/>
            </a:lvl2pPr>
            <a:lvl3pPr marL="1007838" indent="0">
              <a:buNone/>
              <a:defRPr sz="1100"/>
            </a:lvl3pPr>
            <a:lvl4pPr marL="1511758" indent="0">
              <a:buNone/>
              <a:defRPr sz="1000"/>
            </a:lvl4pPr>
            <a:lvl5pPr marL="2015677" indent="0">
              <a:buNone/>
              <a:defRPr sz="1000"/>
            </a:lvl5pPr>
            <a:lvl6pPr marL="2519597" indent="0">
              <a:buNone/>
              <a:defRPr sz="1000"/>
            </a:lvl6pPr>
            <a:lvl7pPr marL="3023515" indent="0">
              <a:buNone/>
              <a:defRPr sz="1000"/>
            </a:lvl7pPr>
            <a:lvl8pPr marL="3527435" indent="0">
              <a:buNone/>
              <a:defRPr sz="1000"/>
            </a:lvl8pPr>
            <a:lvl9pPr marL="4031354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C0654-31AE-4D8F-BB86-DAE260D0B655}" type="datetime1">
              <a:rPr lang="pl-PL"/>
              <a:pPr>
                <a:defRPr/>
              </a:pPr>
              <a:t>2014-03-28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38188" y="219075"/>
            <a:ext cx="7210425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7550" y="1852613"/>
            <a:ext cx="7178675" cy="463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59775" y="7081838"/>
            <a:ext cx="871538" cy="23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A31F09"/>
                </a:solidFill>
                <a:latin typeface="+mn-lt"/>
                <a:ea typeface="ＭＳ Ｐ明朝" pitchFamily="18" charset="-128"/>
                <a:cs typeface="+mn-cs"/>
              </a:defRPr>
            </a:lvl1pPr>
          </a:lstStyle>
          <a:p>
            <a:pPr>
              <a:defRPr/>
            </a:pPr>
            <a:fld id="{FBDE4D4A-D2EC-4CE7-B056-D441DD76BBEE}" type="datetime1">
              <a:rPr lang="pl-PL"/>
              <a:pPr>
                <a:defRPr/>
              </a:pPr>
              <a:t>2014-03-28</a:t>
            </a:fld>
            <a:endParaRPr lang="pl-PL"/>
          </a:p>
        </p:txBody>
      </p:sp>
      <p:pic>
        <p:nvPicPr>
          <p:cNvPr id="45062" name="Picture 8" descr="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328025" y="271463"/>
            <a:ext cx="1389063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3" name="Picture 10" descr="belka mala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9267825" y="7107238"/>
            <a:ext cx="47625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4" name="Picture 11" descr="belka boczna - slajd wewn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185738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5" name="Picture 2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871663" y="6799263"/>
            <a:ext cx="4968875" cy="76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ymbol zastępczy numeru slajdu 5"/>
          <p:cNvSpPr txBox="1">
            <a:spLocks noGrp="1"/>
          </p:cNvSpPr>
          <p:nvPr userDrawn="1"/>
        </p:nvSpPr>
        <p:spPr bwMode="auto">
          <a:xfrm>
            <a:off x="9309100" y="7065963"/>
            <a:ext cx="623888" cy="3635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00794" tIns="50397" rIns="100794" bIns="50397"/>
          <a:lstStyle/>
          <a:p>
            <a:pPr algn="r">
              <a:defRPr/>
            </a:pPr>
            <a:fld id="{7030291B-12DC-4ABE-97B6-B95120F8CD0C}" type="slidenum">
              <a:rPr lang="pl-PL" sz="1100" smtClean="0">
                <a:latin typeface="+mn-lt"/>
              </a:rPr>
              <a:pPr algn="r">
                <a:defRPr/>
              </a:pPr>
              <a:t>‹#›</a:t>
            </a:fld>
            <a:r>
              <a:rPr lang="pl-PL" sz="1100" dirty="0" smtClean="0">
                <a:latin typeface="+mn-lt"/>
              </a:rPr>
              <a:t>/45</a:t>
            </a:r>
            <a:endParaRPr lang="pl-PL" sz="1100" dirty="0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39" r:id="rId1"/>
    <p:sldLayoutId id="2147484740" r:id="rId2"/>
    <p:sldLayoutId id="2147484741" r:id="rId3"/>
    <p:sldLayoutId id="2147484742" r:id="rId4"/>
    <p:sldLayoutId id="2147484743" r:id="rId5"/>
    <p:sldLayoutId id="2147484744" r:id="rId6"/>
    <p:sldLayoutId id="2147484745" r:id="rId7"/>
    <p:sldLayoutId id="2147484746" r:id="rId8"/>
    <p:sldLayoutId id="2147484747" r:id="rId9"/>
    <p:sldLayoutId id="2147484748" r:id="rId10"/>
    <p:sldLayoutId id="2147484749" r:id="rId11"/>
    <p:sldLayoutId id="2147484750" r:id="rId12"/>
  </p:sldLayoutIdLst>
  <p:hf hdr="0"/>
  <p:txStyles>
    <p:titleStyle>
      <a:lvl1pPr algn="l" rtl="0" eaLnBrk="0" fontAlgn="base" hangingPunct="0">
        <a:lnSpc>
          <a:spcPct val="130000"/>
        </a:lnSpc>
        <a:spcBef>
          <a:spcPct val="0"/>
        </a:spcBef>
        <a:spcAft>
          <a:spcPct val="0"/>
        </a:spcAft>
        <a:defRPr sz="15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130000"/>
        </a:lnSpc>
        <a:spcBef>
          <a:spcPct val="0"/>
        </a:spcBef>
        <a:spcAft>
          <a:spcPct val="0"/>
        </a:spcAft>
        <a:defRPr sz="1500" b="1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lnSpc>
          <a:spcPct val="130000"/>
        </a:lnSpc>
        <a:spcBef>
          <a:spcPct val="0"/>
        </a:spcBef>
        <a:spcAft>
          <a:spcPct val="0"/>
        </a:spcAft>
        <a:defRPr sz="1500" b="1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lnSpc>
          <a:spcPct val="130000"/>
        </a:lnSpc>
        <a:spcBef>
          <a:spcPct val="0"/>
        </a:spcBef>
        <a:spcAft>
          <a:spcPct val="0"/>
        </a:spcAft>
        <a:defRPr sz="1500" b="1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lnSpc>
          <a:spcPct val="130000"/>
        </a:lnSpc>
        <a:spcBef>
          <a:spcPct val="0"/>
        </a:spcBef>
        <a:spcAft>
          <a:spcPct val="0"/>
        </a:spcAft>
        <a:defRPr sz="1500" b="1">
          <a:solidFill>
            <a:schemeClr val="tx2"/>
          </a:solidFill>
          <a:latin typeface="Trebuchet MS" pitchFamily="34" charset="0"/>
        </a:defRPr>
      </a:lvl5pPr>
      <a:lvl6pPr marL="503972" algn="l" rtl="0" fontAlgn="base">
        <a:lnSpc>
          <a:spcPct val="130000"/>
        </a:lnSpc>
        <a:spcBef>
          <a:spcPct val="0"/>
        </a:spcBef>
        <a:spcAft>
          <a:spcPct val="0"/>
        </a:spcAft>
        <a:defRPr sz="1500" b="1">
          <a:solidFill>
            <a:schemeClr val="tx2"/>
          </a:solidFill>
          <a:latin typeface="Trebuchet MS" pitchFamily="34" charset="0"/>
        </a:defRPr>
      </a:lvl6pPr>
      <a:lvl7pPr marL="1007943" algn="l" rtl="0" fontAlgn="base">
        <a:lnSpc>
          <a:spcPct val="130000"/>
        </a:lnSpc>
        <a:spcBef>
          <a:spcPct val="0"/>
        </a:spcBef>
        <a:spcAft>
          <a:spcPct val="0"/>
        </a:spcAft>
        <a:defRPr sz="1500" b="1">
          <a:solidFill>
            <a:schemeClr val="tx2"/>
          </a:solidFill>
          <a:latin typeface="Trebuchet MS" pitchFamily="34" charset="0"/>
        </a:defRPr>
      </a:lvl7pPr>
      <a:lvl8pPr marL="1511915" algn="l" rtl="0" fontAlgn="base">
        <a:lnSpc>
          <a:spcPct val="130000"/>
        </a:lnSpc>
        <a:spcBef>
          <a:spcPct val="0"/>
        </a:spcBef>
        <a:spcAft>
          <a:spcPct val="0"/>
        </a:spcAft>
        <a:defRPr sz="1500" b="1">
          <a:solidFill>
            <a:schemeClr val="tx2"/>
          </a:solidFill>
          <a:latin typeface="Trebuchet MS" pitchFamily="34" charset="0"/>
        </a:defRPr>
      </a:lvl8pPr>
      <a:lvl9pPr marL="2015886" algn="l" rtl="0" fontAlgn="base">
        <a:lnSpc>
          <a:spcPct val="130000"/>
        </a:lnSpc>
        <a:spcBef>
          <a:spcPct val="0"/>
        </a:spcBef>
        <a:spcAft>
          <a:spcPct val="0"/>
        </a:spcAft>
        <a:defRPr sz="1500" b="1">
          <a:solidFill>
            <a:schemeClr val="tx2"/>
          </a:solidFill>
          <a:latin typeface="Trebuchet MS" pitchFamily="34" charset="0"/>
        </a:defRPr>
      </a:lvl9pPr>
    </p:titleStyle>
    <p:bodyStyle>
      <a:lvl1pPr marL="95250" indent="-95250" algn="l" rtl="0" eaLnBrk="0" fontAlgn="base" hangingPunct="0">
        <a:lnSpc>
          <a:spcPct val="130000"/>
        </a:lnSpc>
        <a:spcBef>
          <a:spcPct val="40000"/>
        </a:spcBef>
        <a:spcAft>
          <a:spcPct val="15000"/>
        </a:spcAft>
        <a:buClr>
          <a:srgbClr val="A31F09"/>
        </a:buClr>
        <a:buSzPct val="80000"/>
        <a:buFont typeface="Wingdings" pitchFamily="2" charset="2"/>
        <a:buChar char="§"/>
        <a:tabLst>
          <a:tab pos="396875" algn="l"/>
        </a:tabLst>
        <a:defRPr sz="1300" b="1">
          <a:solidFill>
            <a:srgbClr val="4D4D4D"/>
          </a:solidFill>
          <a:latin typeface="+mn-lt"/>
          <a:ea typeface="+mn-ea"/>
          <a:cs typeface="+mn-cs"/>
        </a:defRPr>
      </a:lvl1pPr>
      <a:lvl2pPr marL="396875" indent="-103188" algn="l" rtl="0" eaLnBrk="0" fontAlgn="base" hangingPunct="0">
        <a:lnSpc>
          <a:spcPct val="130000"/>
        </a:lnSpc>
        <a:spcBef>
          <a:spcPct val="40000"/>
        </a:spcBef>
        <a:spcAft>
          <a:spcPct val="15000"/>
        </a:spcAft>
        <a:buClr>
          <a:srgbClr val="A31F09"/>
        </a:buClr>
        <a:buSzPct val="80000"/>
        <a:buFont typeface="Wingdings" pitchFamily="2" charset="2"/>
        <a:buChar char="§"/>
        <a:tabLst>
          <a:tab pos="396875" algn="l"/>
        </a:tabLst>
        <a:defRPr sz="1100">
          <a:solidFill>
            <a:srgbClr val="4D4D4D"/>
          </a:solidFill>
          <a:latin typeface="+mn-lt"/>
        </a:defRPr>
      </a:lvl2pPr>
      <a:lvl3pPr marL="685800" indent="-90488" algn="l" rtl="0" eaLnBrk="0" fontAlgn="base" hangingPunct="0">
        <a:lnSpc>
          <a:spcPct val="130000"/>
        </a:lnSpc>
        <a:spcBef>
          <a:spcPct val="40000"/>
        </a:spcBef>
        <a:spcAft>
          <a:spcPct val="15000"/>
        </a:spcAft>
        <a:buClr>
          <a:srgbClr val="A31F09"/>
        </a:buClr>
        <a:buSzPct val="80000"/>
        <a:buFont typeface="Wingdings" pitchFamily="2" charset="2"/>
        <a:buChar char="§"/>
        <a:tabLst>
          <a:tab pos="396875" algn="l"/>
        </a:tabLst>
        <a:defRPr sz="1100">
          <a:solidFill>
            <a:srgbClr val="4D4D4D"/>
          </a:solidFill>
          <a:latin typeface="+mn-lt"/>
        </a:defRPr>
      </a:lvl3pPr>
      <a:lvl4pPr marL="985838" indent="-103188" algn="l" rtl="0" eaLnBrk="0" fontAlgn="base" hangingPunct="0">
        <a:lnSpc>
          <a:spcPct val="130000"/>
        </a:lnSpc>
        <a:spcBef>
          <a:spcPct val="40000"/>
        </a:spcBef>
        <a:spcAft>
          <a:spcPct val="15000"/>
        </a:spcAft>
        <a:buClr>
          <a:srgbClr val="A31F09"/>
        </a:buClr>
        <a:buSzPct val="80000"/>
        <a:buFont typeface="Wingdings" pitchFamily="2" charset="2"/>
        <a:buChar char="§"/>
        <a:tabLst>
          <a:tab pos="396875" algn="l"/>
        </a:tabLst>
        <a:defRPr sz="1100">
          <a:solidFill>
            <a:srgbClr val="4D4D4D"/>
          </a:solidFill>
          <a:latin typeface="+mn-lt"/>
        </a:defRPr>
      </a:lvl4pPr>
      <a:lvl5pPr marL="1285875" indent="-100013" algn="l" rtl="0" eaLnBrk="0" fontAlgn="base" hangingPunct="0">
        <a:lnSpc>
          <a:spcPct val="130000"/>
        </a:lnSpc>
        <a:spcBef>
          <a:spcPct val="40000"/>
        </a:spcBef>
        <a:spcAft>
          <a:spcPct val="15000"/>
        </a:spcAft>
        <a:buClr>
          <a:srgbClr val="A31F09"/>
        </a:buClr>
        <a:buSzPct val="80000"/>
        <a:buFont typeface="Wingdings" pitchFamily="2" charset="2"/>
        <a:buChar char="§"/>
        <a:tabLst>
          <a:tab pos="396875" algn="l"/>
        </a:tabLst>
        <a:defRPr sz="1100">
          <a:solidFill>
            <a:srgbClr val="4D4D4D"/>
          </a:solidFill>
          <a:latin typeface="+mn-lt"/>
        </a:defRPr>
      </a:lvl5pPr>
      <a:lvl6pPr marL="1790150" indent="-101494" algn="l" rtl="0" fontAlgn="base">
        <a:lnSpc>
          <a:spcPct val="130000"/>
        </a:lnSpc>
        <a:spcBef>
          <a:spcPct val="40000"/>
        </a:spcBef>
        <a:spcAft>
          <a:spcPct val="15000"/>
        </a:spcAft>
        <a:buClr>
          <a:srgbClr val="A31F09"/>
        </a:buClr>
        <a:buSzPct val="80000"/>
        <a:buFont typeface="Wingdings" pitchFamily="2" charset="2"/>
        <a:buChar char="§"/>
        <a:tabLst>
          <a:tab pos="397228" algn="l"/>
        </a:tabLst>
        <a:defRPr sz="1100">
          <a:solidFill>
            <a:srgbClr val="4D4D4D"/>
          </a:solidFill>
          <a:latin typeface="+mn-lt"/>
        </a:defRPr>
      </a:lvl6pPr>
      <a:lvl7pPr marL="2294121" indent="-101494" algn="l" rtl="0" fontAlgn="base">
        <a:lnSpc>
          <a:spcPct val="130000"/>
        </a:lnSpc>
        <a:spcBef>
          <a:spcPct val="40000"/>
        </a:spcBef>
        <a:spcAft>
          <a:spcPct val="15000"/>
        </a:spcAft>
        <a:buClr>
          <a:srgbClr val="A31F09"/>
        </a:buClr>
        <a:buSzPct val="80000"/>
        <a:buFont typeface="Wingdings" pitchFamily="2" charset="2"/>
        <a:buChar char="§"/>
        <a:tabLst>
          <a:tab pos="397228" algn="l"/>
        </a:tabLst>
        <a:defRPr sz="1100">
          <a:solidFill>
            <a:srgbClr val="4D4D4D"/>
          </a:solidFill>
          <a:latin typeface="+mn-lt"/>
        </a:defRPr>
      </a:lvl7pPr>
      <a:lvl8pPr marL="2798093" indent="-101494" algn="l" rtl="0" fontAlgn="base">
        <a:lnSpc>
          <a:spcPct val="130000"/>
        </a:lnSpc>
        <a:spcBef>
          <a:spcPct val="40000"/>
        </a:spcBef>
        <a:spcAft>
          <a:spcPct val="15000"/>
        </a:spcAft>
        <a:buClr>
          <a:srgbClr val="A31F09"/>
        </a:buClr>
        <a:buSzPct val="80000"/>
        <a:buFont typeface="Wingdings" pitchFamily="2" charset="2"/>
        <a:buChar char="§"/>
        <a:tabLst>
          <a:tab pos="397228" algn="l"/>
        </a:tabLst>
        <a:defRPr sz="1100">
          <a:solidFill>
            <a:srgbClr val="4D4D4D"/>
          </a:solidFill>
          <a:latin typeface="+mn-lt"/>
        </a:defRPr>
      </a:lvl8pPr>
      <a:lvl9pPr marL="3302064" indent="-101494" algn="l" rtl="0" fontAlgn="base">
        <a:lnSpc>
          <a:spcPct val="130000"/>
        </a:lnSpc>
        <a:spcBef>
          <a:spcPct val="40000"/>
        </a:spcBef>
        <a:spcAft>
          <a:spcPct val="15000"/>
        </a:spcAft>
        <a:buClr>
          <a:srgbClr val="A31F09"/>
        </a:buClr>
        <a:buSzPct val="80000"/>
        <a:buFont typeface="Wingdings" pitchFamily="2" charset="2"/>
        <a:buChar char="§"/>
        <a:tabLst>
          <a:tab pos="397228" algn="l"/>
        </a:tabLst>
        <a:defRPr sz="1100">
          <a:solidFill>
            <a:srgbClr val="4D4D4D"/>
          </a:solidFill>
          <a:latin typeface="+mn-lt"/>
        </a:defRPr>
      </a:lvl9pPr>
    </p:bodyStyle>
    <p:otherStyle>
      <a:defPPr>
        <a:defRPr lang="pl-PL"/>
      </a:defPPr>
      <a:lvl1pPr marL="0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kument_programu_Microsoft_Office_Word_97_2003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kument_programu_Microsoft_Office_Word_97_2003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kument_programu_Microsoft_Office_Word_97_2003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kument_programu_Microsoft_Office_Word_97_20034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Dokument_programu_Microsoft_Office_Word_97_20035.doc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kument_programu_Microsoft_Office_Word_97_20036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ctrTitle"/>
          </p:nvPr>
        </p:nvSpPr>
        <p:spPr>
          <a:xfrm>
            <a:off x="1152525" y="2339975"/>
            <a:ext cx="7343775" cy="3243263"/>
          </a:xfrm>
        </p:spPr>
        <p:txBody>
          <a:bodyPr/>
          <a:lstStyle/>
          <a:p>
            <a:pPr algn="ctr">
              <a:lnSpc>
                <a:spcPct val="11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pl-PL" sz="2600" dirty="0" smtClean="0">
                <a:solidFill>
                  <a:schemeClr val="accent2"/>
                </a:solidFill>
                <a:cs typeface="Tahoma" pitchFamily="34" charset="0"/>
              </a:rPr>
              <a:t>Projekt Strategii Rozwoju Miasta Ruda Śląska na lata 2014-2030</a:t>
            </a:r>
            <a:r>
              <a:rPr lang="pl-PL" sz="1400" dirty="0" smtClean="0">
                <a:solidFill>
                  <a:schemeClr val="tx1"/>
                </a:solidFill>
                <a:cs typeface="Tahoma" pitchFamily="34" charset="0"/>
              </a:rPr>
              <a:t/>
            </a:r>
            <a:br>
              <a:rPr lang="pl-PL" sz="1400" dirty="0" smtClean="0">
                <a:solidFill>
                  <a:schemeClr val="tx1"/>
                </a:solidFill>
                <a:cs typeface="Tahoma" pitchFamily="34" charset="0"/>
              </a:rPr>
            </a:br>
            <a:r>
              <a:rPr lang="pl-PL" sz="1400" dirty="0" smtClean="0">
                <a:solidFill>
                  <a:srgbClr val="6666FF"/>
                </a:solidFill>
                <a:cs typeface="Tahoma" pitchFamily="34" charset="0"/>
              </a:rPr>
              <a:t>________________________________________________________________</a:t>
            </a:r>
            <a:br>
              <a:rPr lang="pl-PL" sz="1400" dirty="0" smtClean="0">
                <a:solidFill>
                  <a:srgbClr val="6666FF"/>
                </a:solidFill>
                <a:cs typeface="Tahoma" pitchFamily="34" charset="0"/>
              </a:rPr>
            </a:br>
            <a:r>
              <a:rPr lang="pl-PL" sz="26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</a:rPr>
              <a:t>Zadania realizacyjne </a:t>
            </a:r>
            <a:br>
              <a:rPr lang="pl-PL" sz="26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</a:rPr>
            </a:br>
            <a:r>
              <a:rPr lang="pl-PL" sz="1400" dirty="0" smtClean="0">
                <a:solidFill>
                  <a:schemeClr val="tx1"/>
                </a:solidFill>
                <a:cs typeface="Tahoma" pitchFamily="34" charset="0"/>
              </a:rPr>
              <a:t/>
            </a:r>
            <a:br>
              <a:rPr lang="pl-PL" sz="1400" dirty="0" smtClean="0">
                <a:solidFill>
                  <a:schemeClr val="tx1"/>
                </a:solidFill>
                <a:cs typeface="Tahoma" pitchFamily="34" charset="0"/>
              </a:rPr>
            </a:br>
            <a:endParaRPr lang="pl-PL" sz="1400" dirty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58371" name="Symbol zastępczy tekstu 9"/>
          <p:cNvSpPr>
            <a:spLocks noGrp="1"/>
          </p:cNvSpPr>
          <p:nvPr>
            <p:ph type="subTitle" idx="1"/>
          </p:nvPr>
        </p:nvSpPr>
        <p:spPr>
          <a:xfrm>
            <a:off x="2266950" y="5622925"/>
            <a:ext cx="4762500" cy="477838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pl-PL" sz="1800" dirty="0" smtClean="0">
                <a:solidFill>
                  <a:schemeClr val="tx1"/>
                </a:solidFill>
              </a:rPr>
              <a:t>27 marca 2014 r.</a:t>
            </a:r>
          </a:p>
        </p:txBody>
      </p:sp>
      <p:sp>
        <p:nvSpPr>
          <p:cNvPr id="58372" name="Text Box 1"/>
          <p:cNvSpPr txBox="1">
            <a:spLocks noChangeArrowheads="1"/>
          </p:cNvSpPr>
          <p:nvPr/>
        </p:nvSpPr>
        <p:spPr bwMode="auto">
          <a:xfrm>
            <a:off x="1800225" y="300038"/>
            <a:ext cx="4860925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hangingPunct="0">
              <a:lnSpc>
                <a:spcPct val="95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lang="pl-PL" sz="3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 txBox="1">
            <a:spLocks noGrp="1"/>
          </p:cNvSpPr>
          <p:nvPr/>
        </p:nvSpPr>
        <p:spPr bwMode="auto">
          <a:xfrm>
            <a:off x="8359775" y="7081838"/>
            <a:ext cx="871538" cy="2365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fld id="{9A57CA0F-8986-441B-9CDC-05C2F93FB155}" type="datetime1">
              <a:rPr lang="pl-PL" sz="900">
                <a:solidFill>
                  <a:srgbClr val="A31F09"/>
                </a:solidFill>
                <a:latin typeface="+mn-lt"/>
              </a:rPr>
              <a:pPr>
                <a:defRPr/>
              </a:pPr>
              <a:t>2014-03-28</a:t>
            </a:fld>
            <a:endParaRPr lang="pl-PL" sz="900">
              <a:solidFill>
                <a:srgbClr val="A31F09"/>
              </a:solidFill>
              <a:latin typeface="+mn-lt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682625" y="567531"/>
            <a:ext cx="8894191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defTabSz="914400" eaLnBrk="0" hangingPunct="0">
              <a:lnSpc>
                <a:spcPct val="130000"/>
              </a:lnSpc>
            </a:pPr>
            <a:r>
              <a:rPr lang="pl-PL" sz="1600" b="1" dirty="0">
                <a:solidFill>
                  <a:schemeClr val="tx2"/>
                </a:solidFill>
                <a:latin typeface="Trebuchet MS" pitchFamily="34" charset="0"/>
              </a:rPr>
              <a:t>Cel strategiczny nr 1:</a:t>
            </a:r>
            <a:br>
              <a:rPr lang="pl-PL" sz="1600" b="1" dirty="0">
                <a:solidFill>
                  <a:schemeClr val="tx2"/>
                </a:solidFill>
                <a:latin typeface="Trebuchet MS" pitchFamily="34" charset="0"/>
              </a:rPr>
            </a:br>
            <a:r>
              <a:rPr lang="pl-PL" sz="1600" b="1" dirty="0">
                <a:solidFill>
                  <a:schemeClr val="tx2"/>
                </a:solidFill>
                <a:latin typeface="Trebuchet MS" pitchFamily="34" charset="0"/>
              </a:rPr>
              <a:t>Ruda Śląska nowoczesnym, atrakcyjnym i przyjaznym miejscem do życia i rozwoju,  miastem </a:t>
            </a:r>
            <a:br>
              <a:rPr lang="pl-PL" sz="1600" b="1" dirty="0">
                <a:solidFill>
                  <a:schemeClr val="tx2"/>
                </a:solidFill>
                <a:latin typeface="Trebuchet MS" pitchFamily="34" charset="0"/>
              </a:rPr>
            </a:br>
            <a:r>
              <a:rPr lang="pl-PL" sz="1600" b="1" dirty="0">
                <a:solidFill>
                  <a:schemeClr val="tx2"/>
                </a:solidFill>
                <a:latin typeface="Trebuchet MS" pitchFamily="34" charset="0"/>
              </a:rPr>
              <a:t>o zintegrowanej przestrzeni społecznej.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791840" y="1691605"/>
          <a:ext cx="8208912" cy="446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9569"/>
                <a:gridCol w="7329343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dirty="0" smtClean="0">
                          <a:solidFill>
                            <a:schemeClr val="tx1"/>
                          </a:solidFill>
                        </a:rPr>
                        <a:t>1.4.</a:t>
                      </a:r>
                      <a:endParaRPr lang="pl-PL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Cel operacyjny</a:t>
                      </a:r>
                      <a:b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Zaspokojone potrzeby mieszkańców w zakresie edukacji dzieci i młodzieży.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</a:tr>
              <a:tr h="257160">
                <a:tc gridSpan="2">
                  <a:txBody>
                    <a:bodyPr/>
                    <a:lstStyle/>
                    <a:p>
                      <a:pPr marL="809625" indent="0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Zadania realizacyjne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1.4.1.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 fontAlgn="base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400"/>
                        <a:buFont typeface="Trebuchet MS"/>
                        <a:buNone/>
                        <a:tabLst>
                          <a:tab pos="767715" algn="l"/>
                          <a:tab pos="-24130" algn="l"/>
                        </a:tabLst>
                      </a:pPr>
                      <a:r>
                        <a:rPr lang="pl-PL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Zwiększenie dostępności przedszkoli.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1.4.2.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fontAlgn="base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400"/>
                        <a:buFont typeface="Trebuchet MS"/>
                        <a:buNone/>
                        <a:tabLst>
                          <a:tab pos="-23813" algn="l"/>
                        </a:tabLst>
                      </a:pPr>
                      <a:r>
                        <a:rPr lang="pl-PL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Wspieranie kadry pedagogicznej w osiąganiu wysokich standardów kształcenia oraz popieranie różnorodności metod, form pracy.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1.4.3.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 fontAlgn="base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400"/>
                        <a:buFont typeface="Trebuchet MS"/>
                        <a:buNone/>
                        <a:tabLst>
                          <a:tab pos="767715" algn="l"/>
                          <a:tab pos="-24130" algn="l"/>
                        </a:tabLst>
                      </a:pPr>
                      <a:r>
                        <a:rPr lang="pl-PL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Rozwijanie przedsiębiorczości i postaw innowacyjnych wśród uczniów.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1.4.4.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fontAlgn="base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400"/>
                        <a:buFont typeface="Trebuchet MS"/>
                        <a:buNone/>
                        <a:tabLst>
                          <a:tab pos="-23813" algn="l"/>
                        </a:tabLst>
                      </a:pPr>
                      <a:r>
                        <a:rPr lang="pl-PL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Wspieranie nawiązywania kontaktów i współpracy pomiędzy szkołami w ramach 	europejskiej przestrzeni edukacyjnej.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1.4.5.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fontAlgn="base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400"/>
                        <a:buFont typeface="Trebuchet MS"/>
                        <a:buNone/>
                        <a:tabLst>
                          <a:tab pos="-23813" algn="l"/>
                        </a:tabLst>
                      </a:pPr>
                      <a:r>
                        <a:rPr lang="pl-PL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Wyrównywanie szans edukacyjnych dzieci i młodzieży, dostosowanie oferty edukacyjnej do indywidualnych potrzeb dziecka w kontekście dzieci słabszych.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1.4.6.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Dostosowanie oferty edukacyjnej do indywidualnych potrzeb dzieci szczególnie uzdolnionych.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 txBox="1">
            <a:spLocks noGrp="1"/>
          </p:cNvSpPr>
          <p:nvPr/>
        </p:nvSpPr>
        <p:spPr bwMode="auto">
          <a:xfrm>
            <a:off x="8359775" y="7081838"/>
            <a:ext cx="871538" cy="2365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fld id="{9A57CA0F-8986-441B-9CDC-05C2F93FB155}" type="datetime1">
              <a:rPr lang="pl-PL" sz="900">
                <a:solidFill>
                  <a:srgbClr val="A31F09"/>
                </a:solidFill>
                <a:latin typeface="+mn-lt"/>
              </a:rPr>
              <a:pPr>
                <a:defRPr/>
              </a:pPr>
              <a:t>2014-03-28</a:t>
            </a:fld>
            <a:endParaRPr lang="pl-PL" sz="900">
              <a:solidFill>
                <a:srgbClr val="A31F09"/>
              </a:solidFill>
              <a:latin typeface="+mn-lt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682625" y="567531"/>
            <a:ext cx="8894191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defTabSz="914400" eaLnBrk="0" hangingPunct="0">
              <a:lnSpc>
                <a:spcPct val="130000"/>
              </a:lnSpc>
            </a:pPr>
            <a:r>
              <a:rPr lang="pl-PL" sz="1600" b="1" dirty="0">
                <a:solidFill>
                  <a:schemeClr val="tx2"/>
                </a:solidFill>
                <a:latin typeface="Trebuchet MS" pitchFamily="34" charset="0"/>
              </a:rPr>
              <a:t>Cel strategiczny nr 1:</a:t>
            </a:r>
            <a:br>
              <a:rPr lang="pl-PL" sz="1600" b="1" dirty="0">
                <a:solidFill>
                  <a:schemeClr val="tx2"/>
                </a:solidFill>
                <a:latin typeface="Trebuchet MS" pitchFamily="34" charset="0"/>
              </a:rPr>
            </a:br>
            <a:r>
              <a:rPr lang="pl-PL" sz="1600" b="1" dirty="0">
                <a:solidFill>
                  <a:schemeClr val="tx2"/>
                </a:solidFill>
                <a:latin typeface="Trebuchet MS" pitchFamily="34" charset="0"/>
              </a:rPr>
              <a:t>Ruda Śląska nowoczesnym, atrakcyjnym i przyjaznym miejscem do życia i rozwoju,  miastem </a:t>
            </a:r>
            <a:br>
              <a:rPr lang="pl-PL" sz="1600" b="1" dirty="0">
                <a:solidFill>
                  <a:schemeClr val="tx2"/>
                </a:solidFill>
                <a:latin typeface="Trebuchet MS" pitchFamily="34" charset="0"/>
              </a:rPr>
            </a:br>
            <a:r>
              <a:rPr lang="pl-PL" sz="1600" b="1" dirty="0">
                <a:solidFill>
                  <a:schemeClr val="tx2"/>
                </a:solidFill>
                <a:latin typeface="Trebuchet MS" pitchFamily="34" charset="0"/>
              </a:rPr>
              <a:t>o zintegrowanej przestrzeni społecznej.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791840" y="1691605"/>
          <a:ext cx="8208912" cy="363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9569"/>
                <a:gridCol w="7329343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dirty="0" smtClean="0">
                          <a:solidFill>
                            <a:schemeClr val="tx1"/>
                          </a:solidFill>
                        </a:rPr>
                        <a:t>1.5.</a:t>
                      </a:r>
                      <a:endParaRPr lang="pl-PL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Cel operacyjny</a:t>
                      </a:r>
                      <a:b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Wyższy poziom zaspokojenia potrzeb mieszkaniowych i tworzenie warunków</a:t>
                      </a:r>
                      <a:r>
                        <a:rPr lang="pl-PL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sprzyjających integracji wspólnot sąsiedzkich.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</a:tr>
              <a:tr h="329168">
                <a:tc gridSpan="2">
                  <a:txBody>
                    <a:bodyPr/>
                    <a:lstStyle/>
                    <a:p>
                      <a:pPr marL="809625" indent="0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Zadania realizacyjne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1.5.1.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6350" lvl="2" indent="0" algn="l" defTabSz="1007943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/>
                      </a:pPr>
                      <a:r>
                        <a:rPr lang="pl-PL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Rozwój budownictwa komunalnego i socjalnego z uwzględnieniem niezbędnej infrastruktury społecznej.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1.5.2.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6350" lvl="2" indent="0" algn="l" defTabSz="1007943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/>
                      </a:pPr>
                      <a:r>
                        <a:rPr lang="pl-PL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Efektywne wykorzystywanie zasobu mieszkań socjalnych i komunalnych.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1.5.3.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6350" lvl="2" indent="0" algn="l" defTabSz="1007943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/>
                      </a:pPr>
                      <a:r>
                        <a:rPr lang="pl-PL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Zapewnienie podstaw prawnych i organizacyjnych umożliwiających lepsze zagospodarowanie przestrzeni wspólnej przy zaangażowaniu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1.5.4.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6350" lvl="2" indent="0" algn="l" defTabSz="1007943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/>
                      </a:pPr>
                      <a:r>
                        <a:rPr lang="pl-PL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Rewitalizacja budynków mieszkaniowych i przestrzeni połączona z rewitalizacja społeczną.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1.5.5.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350" indent="0" algn="l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Wpieranie inicjatyw wspólnot sąsiedzkich.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 txBox="1">
            <a:spLocks noGrp="1"/>
          </p:cNvSpPr>
          <p:nvPr/>
        </p:nvSpPr>
        <p:spPr bwMode="auto">
          <a:xfrm>
            <a:off x="8359775" y="7081838"/>
            <a:ext cx="871538" cy="2365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fld id="{9A57CA0F-8986-441B-9CDC-05C2F93FB155}" type="datetime1">
              <a:rPr lang="pl-PL" sz="900">
                <a:solidFill>
                  <a:srgbClr val="A31F09"/>
                </a:solidFill>
                <a:latin typeface="+mn-lt"/>
              </a:rPr>
              <a:pPr>
                <a:defRPr/>
              </a:pPr>
              <a:t>2014-03-28</a:t>
            </a:fld>
            <a:endParaRPr lang="pl-PL" sz="900">
              <a:solidFill>
                <a:srgbClr val="A31F09"/>
              </a:solidFill>
              <a:latin typeface="+mn-lt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682625" y="567531"/>
            <a:ext cx="8894191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defTabSz="914400" eaLnBrk="0" hangingPunct="0">
              <a:lnSpc>
                <a:spcPct val="130000"/>
              </a:lnSpc>
            </a:pPr>
            <a:r>
              <a:rPr lang="pl-PL" sz="1600" b="1" dirty="0">
                <a:solidFill>
                  <a:schemeClr val="tx2"/>
                </a:solidFill>
                <a:latin typeface="Trebuchet MS" pitchFamily="34" charset="0"/>
              </a:rPr>
              <a:t>Cel strategiczny nr 1:</a:t>
            </a:r>
            <a:br>
              <a:rPr lang="pl-PL" sz="1600" b="1" dirty="0">
                <a:solidFill>
                  <a:schemeClr val="tx2"/>
                </a:solidFill>
                <a:latin typeface="Trebuchet MS" pitchFamily="34" charset="0"/>
              </a:rPr>
            </a:br>
            <a:r>
              <a:rPr lang="pl-PL" sz="1600" b="1" dirty="0">
                <a:solidFill>
                  <a:schemeClr val="tx2"/>
                </a:solidFill>
                <a:latin typeface="Trebuchet MS" pitchFamily="34" charset="0"/>
              </a:rPr>
              <a:t>Ruda Śląska nowoczesnym, atrakcyjnym i przyjaznym miejscem do życia i rozwoju,  miastem </a:t>
            </a:r>
            <a:br>
              <a:rPr lang="pl-PL" sz="1600" b="1" dirty="0">
                <a:solidFill>
                  <a:schemeClr val="tx2"/>
                </a:solidFill>
                <a:latin typeface="Trebuchet MS" pitchFamily="34" charset="0"/>
              </a:rPr>
            </a:br>
            <a:r>
              <a:rPr lang="pl-PL" sz="1600" b="1" dirty="0">
                <a:solidFill>
                  <a:schemeClr val="tx2"/>
                </a:solidFill>
                <a:latin typeface="Trebuchet MS" pitchFamily="34" charset="0"/>
              </a:rPr>
              <a:t>o zintegrowanej przestrzeni społecznej.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791840" y="1691605"/>
          <a:ext cx="8208912" cy="50920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9569"/>
                <a:gridCol w="7329343"/>
              </a:tblGrid>
              <a:tr h="8211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dirty="0" smtClean="0">
                          <a:solidFill>
                            <a:schemeClr val="tx1"/>
                          </a:solidFill>
                        </a:rPr>
                        <a:t>1.6.</a:t>
                      </a:r>
                      <a:endParaRPr lang="pl-PL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Cel operacyjny</a:t>
                      </a:r>
                      <a:b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Promowanie aktywności fizycznej i zdrowego stylu życia wśród mieszkańców.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</a:tr>
              <a:tr h="185152">
                <a:tc gridSpan="2">
                  <a:txBody>
                    <a:bodyPr/>
                    <a:lstStyle/>
                    <a:p>
                      <a:pPr marL="809625" indent="0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Zadania realizacyjne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393533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1.6.1.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fontAlgn="base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400"/>
                        <a:buFont typeface="Trebuchet MS"/>
                        <a:buNone/>
                        <a:tabLst>
                          <a:tab pos="767715" algn="l"/>
                          <a:tab pos="-43815" algn="l"/>
                        </a:tabLst>
                      </a:pPr>
                      <a:r>
                        <a:rPr lang="pl-PL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Wzbogacanie infrastruktury sportowo-rekreacyjnej Miasta, umożliwiającej aktywny wypoczynek mieszkańców.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90477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1.6.2.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fontAlgn="base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400"/>
                        <a:buFont typeface="Trebuchet MS"/>
                        <a:buNone/>
                        <a:tabLst>
                          <a:tab pos="-42863" algn="l"/>
                        </a:tabLst>
                      </a:pPr>
                      <a:r>
                        <a:rPr lang="pl-PL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Wytyczenie i oznakowanie tematycznych tras turystycznych, np. zabytków techniki, 	zabytków militarnych oraz przyrodniczych i krajobrazowych.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67683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1.6.3.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 fontAlgn="base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400"/>
                        <a:buFont typeface="Trebuchet MS"/>
                        <a:buNone/>
                        <a:tabLst>
                          <a:tab pos="767715" algn="l"/>
                          <a:tab pos="-43815" algn="l"/>
                        </a:tabLst>
                      </a:pPr>
                      <a:r>
                        <a:rPr lang="pl-PL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Wspieranie nowych form rekreacji dla całych rodzin.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34545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1.6.4.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 fontAlgn="base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400"/>
                        <a:buFont typeface="Trebuchet MS"/>
                        <a:buNone/>
                        <a:tabLst>
                          <a:tab pos="767715" algn="l"/>
                          <a:tab pos="-43815" algn="l"/>
                        </a:tabLst>
                      </a:pPr>
                      <a:r>
                        <a:rPr lang="pl-PL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Upowszechnianie sportu masowego, w szczególności wśród dzieci i młodzieży.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60522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1.6.5.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fontAlgn="base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400"/>
                        <a:buFont typeface="Trebuchet MS"/>
                        <a:buNone/>
                        <a:tabLst>
                          <a:tab pos="-42863" algn="l"/>
                        </a:tabLst>
                      </a:pPr>
                      <a:r>
                        <a:rPr lang="pl-PL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Propagowanie sportu i aktywnego stylu życia poprzez organizowanie spotkań z wybitnymi sportowcami i popularyzowanie sylwetek rudzkich sportowców.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85458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1.6.6.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fontAlgn="base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400"/>
                        <a:buFont typeface="Trebuchet MS"/>
                        <a:buNone/>
                        <a:tabLst>
                          <a:tab pos="-42863" algn="l"/>
                        </a:tabLst>
                      </a:pPr>
                      <a:r>
                        <a:rPr lang="pl-PL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Rozwijanie współpracy pomiędzy placówkami oświatowymi i klubami sportowymi w ramach działań sportowo-rekreacyjnych.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1.6.7.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 fontAlgn="base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400"/>
                        <a:buFont typeface="Trebuchet MS"/>
                        <a:buNone/>
                        <a:tabLst>
                          <a:tab pos="767715" algn="l"/>
                          <a:tab pos="-43815" algn="l"/>
                        </a:tabLst>
                      </a:pPr>
                      <a:r>
                        <a:rPr lang="pl-PL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Organizowanie imprez sportowych i rekreacyjnych o charakterze masowym.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577850"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1.6.8.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Zabieganie o przyznanie organizacji przez Miasto imprez sportowych o zasięgu regionalnym, 	krajowym lub międzynarodowym.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 txBox="1">
            <a:spLocks noGrp="1"/>
          </p:cNvSpPr>
          <p:nvPr/>
        </p:nvSpPr>
        <p:spPr bwMode="auto">
          <a:xfrm>
            <a:off x="8359775" y="7081838"/>
            <a:ext cx="871538" cy="2365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fld id="{9A57CA0F-8986-441B-9CDC-05C2F93FB155}" type="datetime1">
              <a:rPr lang="pl-PL" sz="900">
                <a:solidFill>
                  <a:srgbClr val="A31F09"/>
                </a:solidFill>
                <a:latin typeface="+mn-lt"/>
              </a:rPr>
              <a:pPr>
                <a:defRPr/>
              </a:pPr>
              <a:t>2014-03-28</a:t>
            </a:fld>
            <a:endParaRPr lang="pl-PL" sz="900">
              <a:solidFill>
                <a:srgbClr val="A31F09"/>
              </a:solidFill>
              <a:latin typeface="+mn-lt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682625" y="567531"/>
            <a:ext cx="8894191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defTabSz="914400" eaLnBrk="0" hangingPunct="0">
              <a:lnSpc>
                <a:spcPct val="130000"/>
              </a:lnSpc>
            </a:pPr>
            <a:r>
              <a:rPr lang="pl-PL" sz="1600" b="1" dirty="0">
                <a:solidFill>
                  <a:schemeClr val="tx2"/>
                </a:solidFill>
                <a:latin typeface="Trebuchet MS" pitchFamily="34" charset="0"/>
              </a:rPr>
              <a:t>Cel strategiczny nr 1:</a:t>
            </a:r>
            <a:br>
              <a:rPr lang="pl-PL" sz="1600" b="1" dirty="0">
                <a:solidFill>
                  <a:schemeClr val="tx2"/>
                </a:solidFill>
                <a:latin typeface="Trebuchet MS" pitchFamily="34" charset="0"/>
              </a:rPr>
            </a:br>
            <a:r>
              <a:rPr lang="pl-PL" sz="1600" b="1" dirty="0">
                <a:solidFill>
                  <a:schemeClr val="tx2"/>
                </a:solidFill>
                <a:latin typeface="Trebuchet MS" pitchFamily="34" charset="0"/>
              </a:rPr>
              <a:t>Ruda Śląska nowoczesnym, atrakcyjnym i przyjaznym miejscem do życia i rozwoju,  miastem </a:t>
            </a:r>
            <a:br>
              <a:rPr lang="pl-PL" sz="1600" b="1" dirty="0">
                <a:solidFill>
                  <a:schemeClr val="tx2"/>
                </a:solidFill>
                <a:latin typeface="Trebuchet MS" pitchFamily="34" charset="0"/>
              </a:rPr>
            </a:br>
            <a:r>
              <a:rPr lang="pl-PL" sz="1600" b="1" dirty="0">
                <a:solidFill>
                  <a:schemeClr val="tx2"/>
                </a:solidFill>
                <a:latin typeface="Trebuchet MS" pitchFamily="34" charset="0"/>
              </a:rPr>
              <a:t>o zintegrowanej przestrzeni społecznej.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791840" y="1691606"/>
          <a:ext cx="8208912" cy="51080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9569"/>
                <a:gridCol w="7329343"/>
              </a:tblGrid>
              <a:tr h="50884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dirty="0" smtClean="0">
                          <a:solidFill>
                            <a:schemeClr val="tx1"/>
                          </a:solidFill>
                        </a:rPr>
                        <a:t>1.7.</a:t>
                      </a:r>
                      <a:endParaRPr lang="pl-PL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Cel operacyjny</a:t>
                      </a:r>
                      <a:b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Dostosowanie oferty edukacyjnej do potrzeb indywidualnych i rynku pracy.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</a:tr>
              <a:tr h="294593">
                <a:tc gridSpan="2">
                  <a:txBody>
                    <a:bodyPr/>
                    <a:lstStyle/>
                    <a:p>
                      <a:pPr marL="809625" indent="0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Zadania realizacyjne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508843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1.7.1.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fontAlgn="base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400"/>
                        <a:buFont typeface="Trebuchet MS"/>
                        <a:buNone/>
                        <a:tabLst>
                          <a:tab pos="767715" algn="l"/>
                        </a:tabLst>
                      </a:pPr>
                      <a:r>
                        <a:rPr lang="pl-PL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Reorientacja placówek kształcenia zawodowego na zawody dostosowane do potrzeb rynku pracy.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508843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1.7.2.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fontAlgn="base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400"/>
                        <a:buFont typeface="Trebuchet MS"/>
                        <a:buNone/>
                        <a:tabLst>
                          <a:tab pos="767715" algn="l"/>
                        </a:tabLst>
                      </a:pPr>
                      <a:r>
                        <a:rPr lang="pl-PL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Doposażenie bazy dydaktycznej placówek oświatowych dostosowanej do wymogów nowoczesnego kształcenia.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94593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1.7.3.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 fontAlgn="base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400"/>
                        <a:buFont typeface="Trebuchet MS"/>
                        <a:buNone/>
                        <a:tabLst>
                          <a:tab pos="767715" algn="l"/>
                        </a:tabLst>
                      </a:pPr>
                      <a:r>
                        <a:rPr lang="pl-PL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Doskonalenie systemu poradnictwa zawodowego w Mieście.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508843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1.7.4.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fontAlgn="base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400"/>
                        <a:buFont typeface="Trebuchet MS"/>
                        <a:buNone/>
                        <a:tabLst>
                          <a:tab pos="767715" algn="l"/>
                        </a:tabLst>
                      </a:pPr>
                      <a:r>
                        <a:rPr lang="pl-PL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Przygotowanie młodzieży do kontynuacji nauki zawodu oraz nauki w szkołach wyższych zgodnie  z potrzebami rynku pracy.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508843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1.7.5.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fontAlgn="base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400"/>
                        <a:buFont typeface="Trebuchet MS"/>
                        <a:buNone/>
                        <a:tabLst>
                          <a:tab pos="767715" algn="l"/>
                        </a:tabLst>
                      </a:pPr>
                      <a:r>
                        <a:rPr lang="pl-PL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Poprawa skuteczności kształcenia praktycznego w szkołach</a:t>
                      </a:r>
                      <a:r>
                        <a:rPr lang="pl-PL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ponadgimnazjalnych.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508843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1.7.6.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fontAlgn="base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400"/>
                        <a:buFont typeface="Trebuchet MS"/>
                        <a:buNone/>
                        <a:tabLst/>
                      </a:pPr>
                      <a:r>
                        <a:rPr lang="pl-PL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Tworzenie warunków organizacyjnych sprzyjających podejmowaniu przez szkoły średnie i wyższe uczelnie współpracy z lokalnymi przedsiębiorcami.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94593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1.7.7.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 fontAlgn="base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400"/>
                        <a:buFont typeface="Trebuchet MS"/>
                        <a:buNone/>
                        <a:tabLst>
                          <a:tab pos="767715" algn="l"/>
                        </a:tabLst>
                      </a:pPr>
                      <a:r>
                        <a:rPr lang="pl-PL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Tworzenie przyjaznego klimatu do funkcjonowania w Mieście szkół wyższych.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83641"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1.7.8.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Promowanie oferty oświatowej Miasta.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 txBox="1">
            <a:spLocks noGrp="1"/>
          </p:cNvSpPr>
          <p:nvPr/>
        </p:nvSpPr>
        <p:spPr bwMode="auto">
          <a:xfrm>
            <a:off x="8359775" y="7081838"/>
            <a:ext cx="871538" cy="2365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fld id="{9A57CA0F-8986-441B-9CDC-05C2F93FB155}" type="datetime1">
              <a:rPr lang="pl-PL" sz="900">
                <a:solidFill>
                  <a:srgbClr val="A31F09"/>
                </a:solidFill>
                <a:latin typeface="+mn-lt"/>
              </a:rPr>
              <a:pPr>
                <a:defRPr/>
              </a:pPr>
              <a:t>2014-03-28</a:t>
            </a:fld>
            <a:endParaRPr lang="pl-PL" sz="900">
              <a:solidFill>
                <a:srgbClr val="A31F09"/>
              </a:solidFill>
              <a:latin typeface="+mn-lt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682625" y="567531"/>
            <a:ext cx="8894191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defTabSz="914400" eaLnBrk="0" hangingPunct="0">
              <a:lnSpc>
                <a:spcPct val="130000"/>
              </a:lnSpc>
            </a:pPr>
            <a:r>
              <a:rPr lang="pl-PL" sz="1600" b="1" dirty="0">
                <a:solidFill>
                  <a:schemeClr val="tx2"/>
                </a:solidFill>
                <a:latin typeface="Trebuchet MS" pitchFamily="34" charset="0"/>
              </a:rPr>
              <a:t>Cel strategiczny nr 1:</a:t>
            </a:r>
            <a:br>
              <a:rPr lang="pl-PL" sz="1600" b="1" dirty="0">
                <a:solidFill>
                  <a:schemeClr val="tx2"/>
                </a:solidFill>
                <a:latin typeface="Trebuchet MS" pitchFamily="34" charset="0"/>
              </a:rPr>
            </a:br>
            <a:r>
              <a:rPr lang="pl-PL" sz="1600" b="1" dirty="0">
                <a:solidFill>
                  <a:schemeClr val="tx2"/>
                </a:solidFill>
                <a:latin typeface="Trebuchet MS" pitchFamily="34" charset="0"/>
              </a:rPr>
              <a:t>Ruda Śląska nowoczesnym, atrakcyjnym i przyjaznym miejscem do życia i rozwoju,  miastem </a:t>
            </a:r>
            <a:br>
              <a:rPr lang="pl-PL" sz="1600" b="1" dirty="0">
                <a:solidFill>
                  <a:schemeClr val="tx2"/>
                </a:solidFill>
                <a:latin typeface="Trebuchet MS" pitchFamily="34" charset="0"/>
              </a:rPr>
            </a:br>
            <a:r>
              <a:rPr lang="pl-PL" sz="1600" b="1" dirty="0">
                <a:solidFill>
                  <a:schemeClr val="tx2"/>
                </a:solidFill>
                <a:latin typeface="Trebuchet MS" pitchFamily="34" charset="0"/>
              </a:rPr>
              <a:t>o zintegrowanej przestrzeni społecznej.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791840" y="1691606"/>
          <a:ext cx="8208912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9569"/>
                <a:gridCol w="7329343"/>
              </a:tblGrid>
              <a:tr h="67624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dirty="0" smtClean="0">
                          <a:solidFill>
                            <a:schemeClr val="tx1"/>
                          </a:solidFill>
                        </a:rPr>
                        <a:t>1.8.</a:t>
                      </a:r>
                      <a:endParaRPr lang="pl-PL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Cel operacyjny</a:t>
                      </a:r>
                      <a:b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Upowszechnianie i wspieranie edukacji i aktywizacji kulturalnej mieszkańców.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</a:tr>
              <a:tr h="275509">
                <a:tc gridSpan="2">
                  <a:txBody>
                    <a:bodyPr/>
                    <a:lstStyle/>
                    <a:p>
                      <a:pPr marL="809625" indent="0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Zadania realizacyjne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388217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1.8.1.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fontAlgn="base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Trebuchet MS"/>
                        <a:buNone/>
                        <a:tabLst>
                          <a:tab pos="767715" algn="l"/>
                        </a:tabLst>
                      </a:pPr>
                      <a:r>
                        <a:rPr lang="pl-PL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Zapewnienie oferty programowej, ułatwiającej mieszkańcom kontakt z różnymi formami sztuki i trendami w kulturze.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88217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1.8.2.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fontAlgn="base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Trebuchet MS"/>
                        <a:buNone/>
                        <a:tabLst>
                          <a:tab pos="767715" algn="l"/>
                        </a:tabLst>
                      </a:pPr>
                      <a:r>
                        <a:rPr lang="pl-PL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Niwelowanie barier utrudniających uczestnictwo w kulturze osobom o niższym statusie ekonomicznym (systemy ulg i promocji).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544756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1.8.3.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fontAlgn="base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Trebuchet MS"/>
                        <a:buNone/>
                        <a:tabLst>
                          <a:tab pos="767715" algn="l"/>
                        </a:tabLst>
                      </a:pPr>
                      <a:r>
                        <a:rPr lang="pl-PL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Rozwój edukacji kulturalnej dzieci i młodzieży, między innymi poprzez współpracę placówek oświatowych z instytucjami kultury, uczelniami i środowiskami artystycznymi.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75509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1.8.4.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 fontAlgn="base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Trebuchet MS"/>
                        <a:buNone/>
                        <a:tabLst>
                          <a:tab pos="767715" algn="l"/>
                        </a:tabLst>
                      </a:pPr>
                      <a:r>
                        <a:rPr lang="pl-PL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Promocja czytelnictwa wspierająca jego rozwój.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475879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1.8.5.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Wzbogacanie zbiorów </a:t>
                      </a:r>
                      <a:r>
                        <a:rPr lang="pl-PL" sz="16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e-booków</a:t>
                      </a:r>
                      <a:r>
                        <a:rPr lang="pl-PL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 </a:t>
                      </a:r>
                      <a:r>
                        <a:rPr lang="pl-PL" sz="16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audiobooków</a:t>
                      </a:r>
                      <a:r>
                        <a:rPr lang="pl-PL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oraz zwiększenie ich dostępności, zwłaszcza dla osób starszych i niepełnosprawnych.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 txBox="1">
            <a:spLocks noGrp="1"/>
          </p:cNvSpPr>
          <p:nvPr/>
        </p:nvSpPr>
        <p:spPr bwMode="auto">
          <a:xfrm>
            <a:off x="8359775" y="7081838"/>
            <a:ext cx="871538" cy="2365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fld id="{9A57CA0F-8986-441B-9CDC-05C2F93FB155}" type="datetime1">
              <a:rPr lang="pl-PL" sz="900">
                <a:solidFill>
                  <a:srgbClr val="A31F09"/>
                </a:solidFill>
                <a:latin typeface="+mn-lt"/>
              </a:rPr>
              <a:pPr>
                <a:defRPr/>
              </a:pPr>
              <a:t>2014-03-28</a:t>
            </a:fld>
            <a:endParaRPr lang="pl-PL" sz="900">
              <a:solidFill>
                <a:srgbClr val="A31F09"/>
              </a:solidFill>
              <a:latin typeface="+mn-lt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682625" y="567531"/>
            <a:ext cx="8894191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defTabSz="914400" eaLnBrk="0" hangingPunct="0">
              <a:lnSpc>
                <a:spcPct val="130000"/>
              </a:lnSpc>
            </a:pPr>
            <a:r>
              <a:rPr lang="pl-PL" sz="1600" b="1" dirty="0">
                <a:solidFill>
                  <a:schemeClr val="tx2"/>
                </a:solidFill>
                <a:latin typeface="Trebuchet MS" pitchFamily="34" charset="0"/>
              </a:rPr>
              <a:t>Cel strategiczny nr 1:</a:t>
            </a:r>
            <a:br>
              <a:rPr lang="pl-PL" sz="1600" b="1" dirty="0">
                <a:solidFill>
                  <a:schemeClr val="tx2"/>
                </a:solidFill>
                <a:latin typeface="Trebuchet MS" pitchFamily="34" charset="0"/>
              </a:rPr>
            </a:br>
            <a:r>
              <a:rPr lang="pl-PL" sz="1600" b="1" dirty="0">
                <a:solidFill>
                  <a:schemeClr val="tx2"/>
                </a:solidFill>
                <a:latin typeface="Trebuchet MS" pitchFamily="34" charset="0"/>
              </a:rPr>
              <a:t>Ruda Śląska nowoczesnym, atrakcyjnym i przyjaznym miejscem do życia i rozwoju,  miastem </a:t>
            </a:r>
            <a:br>
              <a:rPr lang="pl-PL" sz="1600" b="1" dirty="0">
                <a:solidFill>
                  <a:schemeClr val="tx2"/>
                </a:solidFill>
                <a:latin typeface="Trebuchet MS" pitchFamily="34" charset="0"/>
              </a:rPr>
            </a:br>
            <a:r>
              <a:rPr lang="pl-PL" sz="1600" b="1" dirty="0">
                <a:solidFill>
                  <a:schemeClr val="tx2"/>
                </a:solidFill>
                <a:latin typeface="Trebuchet MS" pitchFamily="34" charset="0"/>
              </a:rPr>
              <a:t>o zintegrowanej przestrzeni społecznej.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791840" y="1691606"/>
          <a:ext cx="8208912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9569"/>
                <a:gridCol w="7329343"/>
              </a:tblGrid>
              <a:tr h="6403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dirty="0" smtClean="0">
                          <a:solidFill>
                            <a:schemeClr val="tx1"/>
                          </a:solidFill>
                        </a:rPr>
                        <a:t>1.9.</a:t>
                      </a:r>
                      <a:endParaRPr lang="pl-PL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Cel operacyjny</a:t>
                      </a:r>
                      <a:b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Wspieranie działalności i rozwoju rudzkich instytucji kultury, stowarzyszeń oraz promocja  rudzkich artystów.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</a:tr>
              <a:tr h="260899">
                <a:tc gridSpan="2">
                  <a:txBody>
                    <a:bodyPr/>
                    <a:lstStyle/>
                    <a:p>
                      <a:pPr marL="809625" indent="0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Zadania realizacyjne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355771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1.9.1.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defTabSz="1007943" rtl="0" eaLnBrk="1" fontAlgn="base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400"/>
                        <a:buFont typeface="Trebuchet MS"/>
                        <a:buNone/>
                        <a:tabLst>
                          <a:tab pos="766763" algn="l"/>
                        </a:tabLst>
                      </a:pPr>
                      <a:r>
                        <a:rPr lang="pl-PL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Zapewnienie rudzkim instytucjom kultury warunków do rozwijania swojej działalności, w tym do prowadzenia różnorodnych pracowni tematycznych i kół zainteresowań.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55771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1.9.2.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defTabSz="1007943" rtl="0" eaLnBrk="1" fontAlgn="base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400"/>
                        <a:buFont typeface="Trebuchet MS"/>
                        <a:buNone/>
                        <a:tabLst>
                          <a:tab pos="766763" algn="l"/>
                        </a:tabLst>
                      </a:pPr>
                      <a:r>
                        <a:rPr lang="pl-PL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Wspieranie rozwoju Miejskiej Biblioteki Publicznej, w tym przystosowanie Miejskich bibliotek</a:t>
                      </a:r>
                      <a:r>
                        <a:rPr lang="pl-PL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 nowoczesnych standardów i pełnienie przez nie funkcji dzielnicowych centrów kultury.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13463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1.9.3.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defTabSz="1007943" rtl="0" eaLnBrk="1" fontAlgn="base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400"/>
                        <a:buFont typeface="Trebuchet MS"/>
                        <a:buNone/>
                        <a:tabLst>
                          <a:tab pos="767715" algn="l"/>
                          <a:tab pos="236220" algn="l"/>
                        </a:tabLst>
                      </a:pPr>
                      <a:r>
                        <a:rPr lang="pl-PL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Wdrażanie nowoczesnych technologii komunikacyjno-informacyjnych w instytucjach kultury.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55771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1.9.4.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defTabSz="1007943" rtl="0" eaLnBrk="1" fontAlgn="base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400"/>
                        <a:buFont typeface="Trebuchet MS"/>
                        <a:buNone/>
                        <a:tabLst>
                          <a:tab pos="767715" algn="l"/>
                        </a:tabLst>
                      </a:pPr>
                      <a:r>
                        <a:rPr lang="pl-PL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Wspieranie organizacji pozarządowych i prywatnych inicjatyw, zajmujących się kulturą i edukacją kulturalną w Rudzie Śląskiej.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13463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1.9.5.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-342900" algn="l" defTabSz="1007943" rtl="0" eaLnBrk="1" fontAlgn="base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400"/>
                        <a:buFont typeface="Trebuchet MS"/>
                        <a:buNone/>
                        <a:tabLst>
                          <a:tab pos="767715" algn="l"/>
                          <a:tab pos="160020" algn="l"/>
                        </a:tabLst>
                      </a:pPr>
                      <a:r>
                        <a:rPr lang="pl-PL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Umożliwianie rudzkim artystom i grupom artystycznym prezentacji własnych dokonań.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13463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1.9.6.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-342900" algn="l" defTabSz="1007943" rtl="0" eaLnBrk="1" fontAlgn="base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400"/>
                        <a:buFont typeface="Trebuchet MS"/>
                        <a:buNone/>
                        <a:tabLst>
                          <a:tab pos="767715" algn="l"/>
                        </a:tabLst>
                      </a:pPr>
                      <a:r>
                        <a:rPr lang="pl-PL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Stworzenie systemu stypendiów artystycznych.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55771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1.9.7.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defTabSz="1007943" rtl="0" eaLnBrk="1" fontAlgn="base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400"/>
                        <a:buFont typeface="Trebuchet MS"/>
                        <a:buNone/>
                        <a:tabLst>
                          <a:tab pos="767715" algn="l"/>
                          <a:tab pos="236220" algn="l"/>
                        </a:tabLst>
                      </a:pPr>
                      <a:r>
                        <a:rPr lang="pl-PL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Wspieranie rudzkich wydarzeń kulturalnych, stanowiących wizytówkę Miasta (np. Dni Rudy Śląskiej, Rudzka Jesień Kulturalna, Festiwal Orkiestr Dętych, itp.).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47609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1.9.8.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Opracowanie i promocja wydawnictw upowszechniających osiągnięcia kultury Rudy Śląskiej.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 txBox="1">
            <a:spLocks noGrp="1"/>
          </p:cNvSpPr>
          <p:nvPr/>
        </p:nvSpPr>
        <p:spPr bwMode="auto">
          <a:xfrm>
            <a:off x="8359775" y="7081838"/>
            <a:ext cx="871538" cy="2365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fld id="{9A57CA0F-8986-441B-9CDC-05C2F93FB155}" type="datetime1">
              <a:rPr lang="pl-PL" sz="900">
                <a:solidFill>
                  <a:srgbClr val="A31F09"/>
                </a:solidFill>
                <a:latin typeface="+mn-lt"/>
              </a:rPr>
              <a:pPr>
                <a:defRPr/>
              </a:pPr>
              <a:t>2014-03-28</a:t>
            </a:fld>
            <a:endParaRPr lang="pl-PL" sz="900">
              <a:solidFill>
                <a:srgbClr val="A31F09"/>
              </a:solidFill>
              <a:latin typeface="+mn-lt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682625" y="567531"/>
            <a:ext cx="8894191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defTabSz="914400" eaLnBrk="0" hangingPunct="0">
              <a:lnSpc>
                <a:spcPct val="130000"/>
              </a:lnSpc>
            </a:pPr>
            <a:r>
              <a:rPr lang="pl-PL" sz="1600" b="1" dirty="0">
                <a:solidFill>
                  <a:schemeClr val="tx2"/>
                </a:solidFill>
                <a:latin typeface="Trebuchet MS" pitchFamily="34" charset="0"/>
              </a:rPr>
              <a:t>Cel strategiczny nr 1:</a:t>
            </a:r>
            <a:br>
              <a:rPr lang="pl-PL" sz="1600" b="1" dirty="0">
                <a:solidFill>
                  <a:schemeClr val="tx2"/>
                </a:solidFill>
                <a:latin typeface="Trebuchet MS" pitchFamily="34" charset="0"/>
              </a:rPr>
            </a:br>
            <a:r>
              <a:rPr lang="pl-PL" sz="1600" b="1" dirty="0">
                <a:solidFill>
                  <a:schemeClr val="tx2"/>
                </a:solidFill>
                <a:latin typeface="Trebuchet MS" pitchFamily="34" charset="0"/>
              </a:rPr>
              <a:t>Ruda Śląska nowoczesnym, atrakcyjnym i przyjaznym miejscem do życia i rozwoju,  miastem </a:t>
            </a:r>
            <a:br>
              <a:rPr lang="pl-PL" sz="1600" b="1" dirty="0">
                <a:solidFill>
                  <a:schemeClr val="tx2"/>
                </a:solidFill>
                <a:latin typeface="Trebuchet MS" pitchFamily="34" charset="0"/>
              </a:rPr>
            </a:br>
            <a:r>
              <a:rPr lang="pl-PL" sz="1600" b="1" dirty="0">
                <a:solidFill>
                  <a:schemeClr val="tx2"/>
                </a:solidFill>
                <a:latin typeface="Trebuchet MS" pitchFamily="34" charset="0"/>
              </a:rPr>
              <a:t>o zintegrowanej przestrzeni społecznej.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791840" y="1691606"/>
          <a:ext cx="8208912" cy="298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200800"/>
              </a:tblGrid>
              <a:tr h="6403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dirty="0" smtClean="0">
                          <a:solidFill>
                            <a:schemeClr val="tx1"/>
                          </a:solidFill>
                        </a:rPr>
                        <a:t>1.10.</a:t>
                      </a:r>
                      <a:endParaRPr lang="pl-PL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Cel operacyjny</a:t>
                      </a:r>
                      <a:b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Wspieranie klubów i stowarzyszeń sportowych służące osiąganiu sukcesów we współzawodnictwie sportowym.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</a:tr>
              <a:tr h="260899">
                <a:tc gridSpan="2">
                  <a:txBody>
                    <a:bodyPr/>
                    <a:lstStyle/>
                    <a:p>
                      <a:pPr marL="984250" indent="0">
                        <a:lnSpc>
                          <a:spcPct val="100000"/>
                        </a:lnSpc>
                        <a:tabLst/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Zadania realizacyjne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55771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1.10.1.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fontAlgn="base">
                        <a:lnSpc>
                          <a:spcPct val="150000"/>
                        </a:lnSpc>
                        <a:spcAft>
                          <a:spcPts val="0"/>
                        </a:spcAft>
                        <a:buSzPts val="1400"/>
                        <a:buFont typeface="Trebuchet MS"/>
                        <a:buNone/>
                        <a:tabLst>
                          <a:tab pos="767715" algn="l"/>
                          <a:tab pos="449580" algn="l"/>
                        </a:tabLst>
                      </a:pPr>
                      <a:r>
                        <a:rPr lang="pl-PL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Doskonalenie i rozszerzanie systemu sportowego szkolenia dzieci i młodzieży.</a:t>
                      </a:r>
                    </a:p>
                  </a:txBody>
                  <a:tcPr marL="89535" marR="8953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55771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1.10.2.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 algn="l" fontAlgn="base">
                        <a:lnSpc>
                          <a:spcPct val="150000"/>
                        </a:lnSpc>
                        <a:spcAft>
                          <a:spcPts val="0"/>
                        </a:spcAft>
                        <a:buSzPts val="1400"/>
                        <a:buFont typeface="Trebuchet MS"/>
                        <a:buNone/>
                        <a:tabLst>
                          <a:tab pos="767715" algn="l"/>
                          <a:tab pos="449580" algn="l"/>
                        </a:tabLst>
                      </a:pPr>
                      <a:r>
                        <a:rPr lang="pl-PL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Stworzenie systemu stypendiów dla uzdolnionych sportowców.</a:t>
                      </a:r>
                    </a:p>
                  </a:txBody>
                  <a:tcPr marL="89535" marR="8953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13463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1.10.3.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 algn="l" fontAlgn="base">
                        <a:lnSpc>
                          <a:spcPct val="150000"/>
                        </a:lnSpc>
                        <a:spcAft>
                          <a:spcPts val="0"/>
                        </a:spcAft>
                        <a:buSzPts val="1400"/>
                        <a:buFont typeface="Trebuchet MS"/>
                        <a:buNone/>
                        <a:tabLst>
                          <a:tab pos="767715" algn="l"/>
                          <a:tab pos="449580" algn="l"/>
                        </a:tabLst>
                      </a:pPr>
                      <a:r>
                        <a:rPr lang="pl-PL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Wspieranie sportu amatorskiego.</a:t>
                      </a:r>
                    </a:p>
                  </a:txBody>
                  <a:tcPr marL="89535" marR="8953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55771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1.10.4.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 algn="l" fontAlgn="base">
                        <a:lnSpc>
                          <a:spcPct val="150000"/>
                        </a:lnSpc>
                        <a:spcAft>
                          <a:spcPts val="0"/>
                        </a:spcAft>
                        <a:buSzPts val="1400"/>
                        <a:buFont typeface="Trebuchet MS"/>
                        <a:buNone/>
                        <a:tabLst>
                          <a:tab pos="767715" algn="l"/>
                          <a:tab pos="449580" algn="l"/>
                        </a:tabLst>
                      </a:pPr>
                      <a:r>
                        <a:rPr lang="pl-PL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Rozbudowa i podnoszenie standardu infrastruktury sportowej.</a:t>
                      </a:r>
                    </a:p>
                  </a:txBody>
                  <a:tcPr marL="89535" marR="8953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 txBox="1">
            <a:spLocks noGrp="1"/>
          </p:cNvSpPr>
          <p:nvPr/>
        </p:nvSpPr>
        <p:spPr bwMode="auto">
          <a:xfrm>
            <a:off x="8359775" y="7081838"/>
            <a:ext cx="871538" cy="2365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fld id="{9A57CA0F-8986-441B-9CDC-05C2F93FB155}" type="datetime1">
              <a:rPr lang="pl-PL" sz="900">
                <a:solidFill>
                  <a:srgbClr val="A31F09"/>
                </a:solidFill>
                <a:latin typeface="+mn-lt"/>
              </a:rPr>
              <a:pPr>
                <a:defRPr/>
              </a:pPr>
              <a:t>2014-03-28</a:t>
            </a:fld>
            <a:endParaRPr lang="pl-PL" sz="900">
              <a:solidFill>
                <a:srgbClr val="A31F09"/>
              </a:solidFill>
              <a:latin typeface="+mn-lt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682625" y="567531"/>
            <a:ext cx="8894191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defTabSz="914400" eaLnBrk="0" hangingPunct="0">
              <a:lnSpc>
                <a:spcPct val="130000"/>
              </a:lnSpc>
            </a:pPr>
            <a:r>
              <a:rPr lang="pl-PL" sz="1600" b="1" dirty="0">
                <a:solidFill>
                  <a:schemeClr val="tx2"/>
                </a:solidFill>
                <a:latin typeface="Trebuchet MS" pitchFamily="34" charset="0"/>
              </a:rPr>
              <a:t>Cel strategiczny nr 1:</a:t>
            </a:r>
            <a:br>
              <a:rPr lang="pl-PL" sz="1600" b="1" dirty="0">
                <a:solidFill>
                  <a:schemeClr val="tx2"/>
                </a:solidFill>
                <a:latin typeface="Trebuchet MS" pitchFamily="34" charset="0"/>
              </a:rPr>
            </a:br>
            <a:r>
              <a:rPr lang="pl-PL" sz="1600" b="1" dirty="0">
                <a:solidFill>
                  <a:schemeClr val="tx2"/>
                </a:solidFill>
                <a:latin typeface="Trebuchet MS" pitchFamily="34" charset="0"/>
              </a:rPr>
              <a:t>Ruda Śląska nowoczesnym, atrakcyjnym i przyjaznym miejscem do życia i rozwoju,  miastem </a:t>
            </a:r>
            <a:br>
              <a:rPr lang="pl-PL" sz="1600" b="1" dirty="0">
                <a:solidFill>
                  <a:schemeClr val="tx2"/>
                </a:solidFill>
                <a:latin typeface="Trebuchet MS" pitchFamily="34" charset="0"/>
              </a:rPr>
            </a:br>
            <a:r>
              <a:rPr lang="pl-PL" sz="1600" b="1" dirty="0">
                <a:solidFill>
                  <a:schemeClr val="tx2"/>
                </a:solidFill>
                <a:latin typeface="Trebuchet MS" pitchFamily="34" charset="0"/>
              </a:rPr>
              <a:t>o zintegrowanej przestrzeni społecznej.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791840" y="1691606"/>
          <a:ext cx="8208912" cy="41093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200800"/>
              </a:tblGrid>
              <a:tr h="59516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1.11.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Cel operacyjny</a:t>
                      </a:r>
                      <a:b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Efektywny system pomocy społecznej w Mieście. 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</a:tr>
              <a:tr h="242476">
                <a:tc gridSpan="2">
                  <a:txBody>
                    <a:bodyPr/>
                    <a:lstStyle/>
                    <a:p>
                      <a:pPr marL="984250" indent="0">
                        <a:lnSpc>
                          <a:spcPct val="100000"/>
                        </a:lnSpc>
                        <a:tabLst/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Zadania realizacyjne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20433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1.11.1.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fontAlgn="base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400"/>
                        <a:buFont typeface="Trebuchet MS"/>
                        <a:buNone/>
                      </a:pPr>
                      <a:r>
                        <a:rPr lang="pl-PL" sz="1400" u="none" strike="noStrike" kern="0" spc="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Zbudowanie systemu diagnozy i monitorowania problemów społecznych w Mieście.</a:t>
                      </a:r>
                      <a:endParaRPr lang="pl-PL" sz="1000" u="none" strike="noStrike" kern="0" spc="0" dirty="0" smtClean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9535" marR="8953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08606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1.11.2.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fontAlgn="base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400"/>
                        <a:buFont typeface="Trebuchet MS"/>
                        <a:buNone/>
                        <a:tabLst/>
                      </a:pPr>
                      <a:r>
                        <a:rPr lang="pl-PL" sz="1400" u="none" strike="noStrike" kern="0" spc="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Wdrażanie nowych metod pracy socjalnej i form wspierania osób zagrożonych</a:t>
                      </a:r>
                      <a:r>
                        <a:rPr lang="pl-PL" sz="1400" u="none" strike="noStrike" kern="0" spc="0" baseline="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1400" u="none" strike="noStrike" kern="0" spc="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wykluczeniem społecznym. </a:t>
                      </a:r>
                      <a:endParaRPr lang="pl-PL" sz="1000" u="none" strike="noStrike" kern="0" spc="0" dirty="0" smtClean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9535" marR="8953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08606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1.11.3.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fontAlgn="base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400"/>
                        <a:buFont typeface="Trebuchet MS"/>
                        <a:buNone/>
                      </a:pPr>
                      <a:r>
                        <a:rPr lang="pl-PL" sz="1400" u="none" strike="noStrike" kern="0" spc="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Wspieranie aktywizacji społecznej i zawodowej osób zagrożonych wykluczeniem</a:t>
                      </a:r>
                      <a:r>
                        <a:rPr lang="pl-PL" sz="1400" u="none" strike="noStrike" kern="0" spc="0" baseline="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1400" u="none" strike="noStrike" kern="0" spc="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społecznym, ze szczególnym uwzględnieniem osób niepełnosprawnych. </a:t>
                      </a:r>
                      <a:endParaRPr lang="pl-PL" sz="1000" u="none" strike="noStrike" kern="0" spc="0" dirty="0" smtClean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9535" marR="8953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20433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1.11.4.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fontAlgn="base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400"/>
                        <a:buFont typeface="Trebuchet MS"/>
                        <a:buNone/>
                      </a:pPr>
                      <a:r>
                        <a:rPr lang="pl-PL" sz="1400" u="none" strike="noStrike" kern="0" spc="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Wspieranie działań umożliwiających aktywność i integrację  społeczną osób starszych.</a:t>
                      </a:r>
                      <a:endParaRPr lang="pl-PL" sz="1000" u="none" strike="noStrike" kern="0" spc="0" dirty="0" smtClean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9535" marR="8953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20433"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1.11.5.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fontAlgn="base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400"/>
                        <a:buFont typeface="Trebuchet MS"/>
                        <a:buNone/>
                      </a:pPr>
                      <a:r>
                        <a:rPr lang="pl-PL" sz="1400" u="none" strike="noStrike" kern="0" spc="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Zintegrowana pomoc rodzinie, w tym rodzinie </a:t>
                      </a:r>
                      <a:r>
                        <a:rPr lang="pl-PL" sz="1400" u="none" strike="noStrike" kern="0" spc="0" dirty="0" err="1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wieloproblemowej</a:t>
                      </a:r>
                      <a:r>
                        <a:rPr lang="pl-PL" sz="1400" u="none" strike="noStrike" kern="0" spc="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 i rodzinie w kryzysie.</a:t>
                      </a:r>
                      <a:endParaRPr lang="pl-PL" sz="1000" u="none" strike="noStrike" kern="0" spc="0" dirty="0" smtClean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9535" marR="8953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20433"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1.11.6.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 fontAlgn="base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400"/>
                        <a:buFont typeface="Trebuchet MS"/>
                        <a:buNone/>
                      </a:pPr>
                      <a:r>
                        <a:rPr lang="pl-PL" sz="1400" u="none" strike="noStrike" kern="0" spc="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Rozwój różnych form pieczy zastępczej (instytucjonalnej i rodzinnej).</a:t>
                      </a:r>
                      <a:endParaRPr lang="pl-PL" sz="1000" u="none" strike="noStrike" kern="0" spc="0" dirty="0" smtClean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9535" marR="8953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20433"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1.11.7.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fontAlgn="base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400"/>
                        <a:buFont typeface="Trebuchet MS"/>
                        <a:buNone/>
                        <a:tabLst/>
                      </a:pPr>
                      <a:r>
                        <a:rPr lang="pl-PL" sz="1400" u="none" strike="noStrike" kern="0" spc="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Utworzenie schroniska całodobowego dla osób bezdomnych oraz ofiar przemocy.</a:t>
                      </a:r>
                      <a:endParaRPr lang="pl-PL" sz="1000" u="none" strike="noStrike" kern="0" spc="0" dirty="0" smtClean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9535" marR="8953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08606"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1.11.8.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fontAlgn="base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400"/>
                        <a:buFont typeface="Trebuchet MS"/>
                        <a:buNone/>
                      </a:pPr>
                      <a:r>
                        <a:rPr lang="pl-PL" sz="1400" u="none" strike="noStrike" kern="0" spc="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Wspieranie organizacji pozarządowych w zakresie realizacji zadań z zakresu pomocy społecznej.</a:t>
                      </a:r>
                      <a:endParaRPr lang="pl-PL" sz="1000" u="none" strike="noStrike" kern="0" spc="0" dirty="0" smtClean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9535" marR="8953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74735"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1.11.9.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400" dirty="0" smtClean="0">
                          <a:latin typeface="+mj-lt"/>
                          <a:ea typeface="Times New Roman"/>
                          <a:cs typeface="Times New Roman"/>
                        </a:rPr>
                        <a:t>Utworzenie miejsc/programów wsparcia młodzieży z problemami. </a:t>
                      </a:r>
                      <a:endParaRPr lang="pl-PL" sz="1600" b="1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89535" marR="8953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 txBox="1">
            <a:spLocks noGrp="1"/>
          </p:cNvSpPr>
          <p:nvPr/>
        </p:nvSpPr>
        <p:spPr bwMode="auto">
          <a:xfrm>
            <a:off x="8359775" y="7081838"/>
            <a:ext cx="871538" cy="2365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fld id="{9A57CA0F-8986-441B-9CDC-05C2F93FB155}" type="datetime1">
              <a:rPr lang="pl-PL" sz="900">
                <a:solidFill>
                  <a:srgbClr val="A31F09"/>
                </a:solidFill>
                <a:latin typeface="+mn-lt"/>
              </a:rPr>
              <a:pPr>
                <a:defRPr/>
              </a:pPr>
              <a:t>2014-03-28</a:t>
            </a:fld>
            <a:endParaRPr lang="pl-PL" sz="900">
              <a:solidFill>
                <a:srgbClr val="A31F09"/>
              </a:solidFill>
              <a:latin typeface="+mn-lt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682625" y="567531"/>
            <a:ext cx="8894191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defTabSz="914400" eaLnBrk="0" hangingPunct="0">
              <a:lnSpc>
                <a:spcPct val="130000"/>
              </a:lnSpc>
            </a:pPr>
            <a:r>
              <a:rPr lang="pl-PL" sz="1600" b="1" dirty="0">
                <a:solidFill>
                  <a:schemeClr val="tx2"/>
                </a:solidFill>
                <a:latin typeface="Trebuchet MS" pitchFamily="34" charset="0"/>
              </a:rPr>
              <a:t>Cel strategiczny nr 1:</a:t>
            </a:r>
            <a:br>
              <a:rPr lang="pl-PL" sz="1600" b="1" dirty="0">
                <a:solidFill>
                  <a:schemeClr val="tx2"/>
                </a:solidFill>
                <a:latin typeface="Trebuchet MS" pitchFamily="34" charset="0"/>
              </a:rPr>
            </a:br>
            <a:r>
              <a:rPr lang="pl-PL" sz="1600" b="1" dirty="0">
                <a:solidFill>
                  <a:schemeClr val="tx2"/>
                </a:solidFill>
                <a:latin typeface="Trebuchet MS" pitchFamily="34" charset="0"/>
              </a:rPr>
              <a:t>Ruda Śląska nowoczesnym, atrakcyjnym i przyjaznym miejscem do życia i rozwoju,  miastem </a:t>
            </a:r>
            <a:br>
              <a:rPr lang="pl-PL" sz="1600" b="1" dirty="0">
                <a:solidFill>
                  <a:schemeClr val="tx2"/>
                </a:solidFill>
                <a:latin typeface="Trebuchet MS" pitchFamily="34" charset="0"/>
              </a:rPr>
            </a:br>
            <a:r>
              <a:rPr lang="pl-PL" sz="1600" b="1" dirty="0">
                <a:solidFill>
                  <a:schemeClr val="tx2"/>
                </a:solidFill>
                <a:latin typeface="Trebuchet MS" pitchFamily="34" charset="0"/>
              </a:rPr>
              <a:t>o zintegrowanej przestrzeni społecznej.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791840" y="1691606"/>
          <a:ext cx="8208912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200800"/>
              </a:tblGrid>
              <a:tr h="43204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1.12.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Cel operacyjny</a:t>
                      </a:r>
                      <a:b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Ochrona dziedzictwa kulturowego.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</a:tr>
              <a:tr h="242476">
                <a:tc gridSpan="2">
                  <a:txBody>
                    <a:bodyPr/>
                    <a:lstStyle/>
                    <a:p>
                      <a:pPr marL="984250" indent="0">
                        <a:lnSpc>
                          <a:spcPct val="100000"/>
                        </a:lnSpc>
                        <a:tabLst/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Zadania realizacyjne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20433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1.12.1.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lvl="2" indent="0" fontAlgn="base">
                        <a:lnSpc>
                          <a:spcPct val="150000"/>
                        </a:lnSpc>
                        <a:spcAft>
                          <a:spcPts val="0"/>
                        </a:spcAft>
                        <a:buSzPts val="1400"/>
                        <a:buFont typeface="Trebuchet MS"/>
                        <a:buNone/>
                        <a:tabLst/>
                      </a:pPr>
                      <a:r>
                        <a:rPr lang="pl-PL" sz="1600" u="none" strike="noStrike" kern="0" spc="0" dirty="0" smtClean="0">
                          <a:effectLst/>
                          <a:latin typeface="+mj-lt"/>
                          <a:ea typeface="Times New Roman"/>
                          <a:cs typeface="Arial"/>
                        </a:rPr>
                        <a:t>Rewitalizacja i stała opieka nad zabytkami Rudy Śląskiej.</a:t>
                      </a:r>
                      <a:endParaRPr lang="pl-PL" sz="1600" u="none" strike="noStrike" kern="0" spc="0" dirty="0" smtClean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9535" marR="8953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08606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1.12.2.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lvl="2" indent="0" fontAlgn="base">
                        <a:lnSpc>
                          <a:spcPct val="150000"/>
                        </a:lnSpc>
                        <a:spcAft>
                          <a:spcPts val="0"/>
                        </a:spcAft>
                        <a:buSzPts val="1400"/>
                        <a:buFont typeface="Trebuchet MS"/>
                        <a:buNone/>
                        <a:tabLst/>
                      </a:pPr>
                      <a:r>
                        <a:rPr lang="pl-PL" sz="1600" u="none" strike="noStrike" kern="0" spc="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Utworzenie systemu identyfikacji wizualnej, zawierającego informacje o zabytkach i historii miasta.</a:t>
                      </a:r>
                      <a:r>
                        <a:rPr lang="pl-PL" sz="1600" u="none" strike="sngStrike" kern="0" spc="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endParaRPr lang="pl-PL" sz="1600" u="none" strike="noStrike" kern="0" spc="0" dirty="0" smtClean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9535" marR="8953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08606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1.12.3.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2" indent="0" fontAlgn="base">
                        <a:lnSpc>
                          <a:spcPct val="150000"/>
                        </a:lnSpc>
                        <a:spcAft>
                          <a:spcPts val="0"/>
                        </a:spcAft>
                        <a:buSzPts val="1400"/>
                        <a:buFont typeface="Trebuchet MS"/>
                        <a:buNone/>
                        <a:tabLst>
                          <a:tab pos="767715" algn="l"/>
                        </a:tabLst>
                      </a:pPr>
                      <a:r>
                        <a:rPr lang="pl-PL" sz="1600" u="none" strike="noStrike" kern="0" spc="0" dirty="0" smtClean="0">
                          <a:effectLst/>
                          <a:latin typeface="+mj-lt"/>
                          <a:ea typeface="Times New Roman"/>
                          <a:cs typeface="Arial"/>
                        </a:rPr>
                        <a:t>Edukacja i popularyzacja wiedzy o zabytkach i ich ochronie.</a:t>
                      </a:r>
                      <a:endParaRPr lang="pl-PL" sz="1600" u="none" strike="noStrike" kern="0" spc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9535" marR="8953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 txBox="1">
            <a:spLocks noGrp="1"/>
          </p:cNvSpPr>
          <p:nvPr/>
        </p:nvSpPr>
        <p:spPr bwMode="auto">
          <a:xfrm>
            <a:off x="8359775" y="7081838"/>
            <a:ext cx="871538" cy="2365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fld id="{9A57CA0F-8986-441B-9CDC-05C2F93FB155}" type="datetime1">
              <a:rPr lang="pl-PL" sz="900">
                <a:solidFill>
                  <a:srgbClr val="A31F09"/>
                </a:solidFill>
                <a:latin typeface="+mn-lt"/>
              </a:rPr>
              <a:pPr>
                <a:defRPr/>
              </a:pPr>
              <a:t>2014-03-28</a:t>
            </a:fld>
            <a:endParaRPr lang="pl-PL" sz="900">
              <a:solidFill>
                <a:srgbClr val="A31F09"/>
              </a:solidFill>
              <a:latin typeface="+mn-lt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682625" y="567531"/>
            <a:ext cx="8894191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defTabSz="914400" eaLnBrk="0" hangingPunct="0">
              <a:lnSpc>
                <a:spcPct val="130000"/>
              </a:lnSpc>
            </a:pPr>
            <a:r>
              <a:rPr lang="pl-PL" sz="1600" b="1" dirty="0">
                <a:solidFill>
                  <a:schemeClr val="tx2"/>
                </a:solidFill>
                <a:latin typeface="Trebuchet MS" pitchFamily="34" charset="0"/>
              </a:rPr>
              <a:t>Cel strategiczny nr 1:</a:t>
            </a:r>
            <a:br>
              <a:rPr lang="pl-PL" sz="1600" b="1" dirty="0">
                <a:solidFill>
                  <a:schemeClr val="tx2"/>
                </a:solidFill>
                <a:latin typeface="Trebuchet MS" pitchFamily="34" charset="0"/>
              </a:rPr>
            </a:br>
            <a:r>
              <a:rPr lang="pl-PL" sz="1600" b="1" dirty="0">
                <a:solidFill>
                  <a:schemeClr val="tx2"/>
                </a:solidFill>
                <a:latin typeface="Trebuchet MS" pitchFamily="34" charset="0"/>
              </a:rPr>
              <a:t>Ruda Śląska nowoczesnym, atrakcyjnym i przyjaznym miejscem do życia i rozwoju,  miastem </a:t>
            </a:r>
            <a:br>
              <a:rPr lang="pl-PL" sz="1600" b="1" dirty="0">
                <a:solidFill>
                  <a:schemeClr val="tx2"/>
                </a:solidFill>
                <a:latin typeface="Trebuchet MS" pitchFamily="34" charset="0"/>
              </a:rPr>
            </a:br>
            <a:r>
              <a:rPr lang="pl-PL" sz="1600" b="1" dirty="0">
                <a:solidFill>
                  <a:schemeClr val="tx2"/>
                </a:solidFill>
                <a:latin typeface="Trebuchet MS" pitchFamily="34" charset="0"/>
              </a:rPr>
              <a:t>o zintegrowanej przestrzeni społecznej.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791840" y="1691606"/>
          <a:ext cx="8208912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200800"/>
              </a:tblGrid>
              <a:tr h="52271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1.13.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Cel operacyjny</a:t>
                      </a:r>
                      <a:b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Budowanie tożsamości lokalnej.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</a:tr>
              <a:tr h="302626">
                <a:tc gridSpan="2">
                  <a:txBody>
                    <a:bodyPr/>
                    <a:lstStyle/>
                    <a:p>
                      <a:pPr marL="984250" indent="0">
                        <a:lnSpc>
                          <a:spcPct val="100000"/>
                        </a:lnSpc>
                        <a:tabLst/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Zadania realizacyjne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40183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1.13.1.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Pielęgnowanie i kultywowanie tradycji i zwyczajów lokalnych i regionalnych.</a:t>
                      </a:r>
                    </a:p>
                  </a:txBody>
                  <a:tcPr marL="89535" marR="8953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696948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1.13.2.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Wspieranie działań zmierzających do wzmacniania więzi z Miastem, przy poszanowaniu tożsamości dzielnicowej, w tym pielęgnowanie i promowanie zwyczajowego nazewnictwa.</a:t>
                      </a:r>
                    </a:p>
                  </a:txBody>
                  <a:tcPr marL="89535" marR="8953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454933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1.13.3.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Stosowanie nazewnictwa zawierającego nazwę Miasta i Dzielnicy (np. przy oznakowaniu miasta).</a:t>
                      </a:r>
                    </a:p>
                  </a:txBody>
                  <a:tcPr marL="89535" marR="8953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660275"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1.13.4.</a:t>
                      </a:r>
                    </a:p>
                    <a:p>
                      <a:pPr marL="0" algn="ctr" defTabSz="1007943" rtl="0" eaLnBrk="1" latinLnBrk="0" hangingPunct="1">
                        <a:lnSpc>
                          <a:spcPct val="100000"/>
                        </a:lnSpc>
                      </a:pPr>
                      <a:endParaRPr lang="pl-PL" sz="1600" b="1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Włączanie placówek oświatowych, organizacji i innych podmiotów do działań związanych z popularyzacją wiedzy o historii, kulturze i tradycji lokalnej. </a:t>
                      </a:r>
                    </a:p>
                  </a:txBody>
                  <a:tcPr marL="89535" marR="8953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522717"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1.13.5.</a:t>
                      </a:r>
                    </a:p>
                    <a:p>
                      <a:pPr marL="0" algn="ctr" defTabSz="1007943" rtl="0" eaLnBrk="1" latinLnBrk="0" hangingPunct="1">
                        <a:lnSpc>
                          <a:spcPct val="100000"/>
                        </a:lnSpc>
                      </a:pPr>
                      <a:endParaRPr lang="pl-PL" sz="1600" b="1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Promowanie działań budujących i rozwijających poczucie dumy z bycia rudzianinem.</a:t>
                      </a:r>
                    </a:p>
                  </a:txBody>
                  <a:tcPr marL="89535" marR="8953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 txBox="1">
            <a:spLocks noGrp="1"/>
          </p:cNvSpPr>
          <p:nvPr/>
        </p:nvSpPr>
        <p:spPr bwMode="auto">
          <a:xfrm>
            <a:off x="8359775" y="7081838"/>
            <a:ext cx="871538" cy="2365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fld id="{9A57CA0F-8986-441B-9CDC-05C2F93FB155}" type="datetime1">
              <a:rPr lang="pl-PL" sz="900">
                <a:solidFill>
                  <a:srgbClr val="A31F09"/>
                </a:solidFill>
                <a:latin typeface="+mn-lt"/>
              </a:rPr>
              <a:pPr>
                <a:defRPr/>
              </a:pPr>
              <a:t>2014-03-28</a:t>
            </a:fld>
            <a:endParaRPr lang="pl-PL" sz="900" dirty="0">
              <a:solidFill>
                <a:srgbClr val="A31F09"/>
              </a:solidFill>
              <a:latin typeface="+mn-lt"/>
            </a:endParaRP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793750" y="1479550"/>
          <a:ext cx="9277350" cy="4638675"/>
        </p:xfrm>
        <a:graphic>
          <a:graphicData uri="http://schemas.openxmlformats.org/presentationml/2006/ole">
            <p:oleObj spid="_x0000_s75781" name="Document" r:id="rId3" imgW="5908974" imgH="2965238" progId="Word.Document.8">
              <p:embed/>
            </p:oleObj>
          </a:graphicData>
        </a:graphic>
      </p:graphicFrame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792163" y="684213"/>
            <a:ext cx="7210425" cy="908050"/>
          </a:xfrm>
        </p:spPr>
        <p:txBody>
          <a:bodyPr anchor="t"/>
          <a:lstStyle/>
          <a:p>
            <a:r>
              <a:rPr lang="pl-PL" sz="2000" dirty="0" smtClean="0">
                <a:solidFill>
                  <a:schemeClr val="accent2"/>
                </a:solidFill>
              </a:rPr>
              <a:t>Cele strategiczne</a:t>
            </a:r>
            <a:endParaRPr lang="pl-PL" sz="2000" i="1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 txBox="1">
            <a:spLocks noGrp="1"/>
          </p:cNvSpPr>
          <p:nvPr/>
        </p:nvSpPr>
        <p:spPr bwMode="auto">
          <a:xfrm>
            <a:off x="8359775" y="7081838"/>
            <a:ext cx="871538" cy="2365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fld id="{9A57CA0F-8986-441B-9CDC-05C2F93FB155}" type="datetime1">
              <a:rPr lang="pl-PL" sz="900">
                <a:solidFill>
                  <a:srgbClr val="A31F09"/>
                </a:solidFill>
                <a:latin typeface="+mn-lt"/>
              </a:rPr>
              <a:pPr>
                <a:defRPr/>
              </a:pPr>
              <a:t>2014-03-28</a:t>
            </a:fld>
            <a:endParaRPr lang="pl-PL" sz="900">
              <a:solidFill>
                <a:srgbClr val="A31F09"/>
              </a:solidFill>
              <a:latin typeface="+mn-lt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682625" y="567531"/>
            <a:ext cx="8894191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defTabSz="914400" eaLnBrk="0" hangingPunct="0">
              <a:lnSpc>
                <a:spcPct val="130000"/>
              </a:lnSpc>
            </a:pPr>
            <a:r>
              <a:rPr lang="pl-PL" sz="1600" b="1" dirty="0">
                <a:solidFill>
                  <a:schemeClr val="tx2"/>
                </a:solidFill>
                <a:latin typeface="Trebuchet MS" pitchFamily="34" charset="0"/>
              </a:rPr>
              <a:t>Cel strategiczny nr 1:</a:t>
            </a:r>
            <a:br>
              <a:rPr lang="pl-PL" sz="1600" b="1" dirty="0">
                <a:solidFill>
                  <a:schemeClr val="tx2"/>
                </a:solidFill>
                <a:latin typeface="Trebuchet MS" pitchFamily="34" charset="0"/>
              </a:rPr>
            </a:br>
            <a:r>
              <a:rPr lang="pl-PL" sz="1600" b="1" dirty="0">
                <a:solidFill>
                  <a:schemeClr val="tx2"/>
                </a:solidFill>
                <a:latin typeface="Trebuchet MS" pitchFamily="34" charset="0"/>
              </a:rPr>
              <a:t>Ruda Śląska nowoczesnym, atrakcyjnym i przyjaznym miejscem do życia i rozwoju,  miastem </a:t>
            </a:r>
            <a:br>
              <a:rPr lang="pl-PL" sz="1600" b="1" dirty="0">
                <a:solidFill>
                  <a:schemeClr val="tx2"/>
                </a:solidFill>
                <a:latin typeface="Trebuchet MS" pitchFamily="34" charset="0"/>
              </a:rPr>
            </a:br>
            <a:r>
              <a:rPr lang="pl-PL" sz="1600" b="1" dirty="0">
                <a:solidFill>
                  <a:schemeClr val="tx2"/>
                </a:solidFill>
                <a:latin typeface="Trebuchet MS" pitchFamily="34" charset="0"/>
              </a:rPr>
              <a:t>o zintegrowanej przestrzeni społecznej.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791840" y="1691606"/>
          <a:ext cx="8208912" cy="5094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200800"/>
              </a:tblGrid>
              <a:tr h="52271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1.14.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Cel operacyjny</a:t>
                      </a:r>
                      <a:b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Rozwój i umacnianie społeczeństwa </a:t>
                      </a: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obywatelskiego i informacyjnego.</a:t>
                      </a:r>
                      <a:endParaRPr lang="pl-PL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</a:tr>
              <a:tr h="302626">
                <a:tc gridSpan="2">
                  <a:txBody>
                    <a:bodyPr/>
                    <a:lstStyle/>
                    <a:p>
                      <a:pPr marL="984250" indent="0">
                        <a:lnSpc>
                          <a:spcPct val="100000"/>
                        </a:lnSpc>
                        <a:tabLst/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Zadania realizacyjne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40183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1.14.1.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lvl="2" indent="0" fontAlgn="base">
                        <a:lnSpc>
                          <a:spcPct val="150000"/>
                        </a:lnSpc>
                        <a:spcAft>
                          <a:spcPts val="0"/>
                        </a:spcAft>
                        <a:buSzPts val="1400"/>
                        <a:buFont typeface="Trebuchet MS"/>
                        <a:buNone/>
                        <a:tabLst>
                          <a:tab pos="767715" algn="l"/>
                        </a:tabLst>
                      </a:pPr>
                      <a:r>
                        <a:rPr lang="pl-PL" sz="1600" b="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Zwiększanie udziału społeczeństwa w zarządzaniu Miastem, między innymi poprzez różne formy dialogu społecznego i udział w planowaniu budżetu.</a:t>
                      </a:r>
                    </a:p>
                  </a:txBody>
                  <a:tcPr marL="89535" marR="8953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56208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1.14.2.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lvl="2" indent="0" fontAlgn="base">
                        <a:lnSpc>
                          <a:spcPct val="150000"/>
                        </a:lnSpc>
                        <a:spcAft>
                          <a:spcPts val="0"/>
                        </a:spcAft>
                        <a:buSzPts val="1400"/>
                        <a:buFont typeface="Trebuchet MS"/>
                        <a:buNone/>
                        <a:tabLst>
                          <a:tab pos="767715" algn="l"/>
                        </a:tabLst>
                      </a:pPr>
                      <a:r>
                        <a:rPr lang="pl-PL" sz="1600" b="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Rozwój edukacji obywatelskiej w szkołach.</a:t>
                      </a:r>
                    </a:p>
                  </a:txBody>
                  <a:tcPr marL="89535" marR="8953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454933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1.14.3.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lvl="2" indent="0" fontAlgn="base">
                        <a:lnSpc>
                          <a:spcPct val="150000"/>
                        </a:lnSpc>
                        <a:spcAft>
                          <a:spcPts val="0"/>
                        </a:spcAft>
                        <a:buSzPts val="1400"/>
                        <a:buFont typeface="Trebuchet MS"/>
                        <a:buNone/>
                        <a:tabLst>
                          <a:tab pos="767715" algn="l"/>
                        </a:tabLst>
                      </a:pPr>
                      <a:r>
                        <a:rPr lang="pl-PL" sz="1600" b="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Tworzenie i wspieranie lokalnych ośrodków aktywizujących i integrujących społeczności lokalne (instytucje + przestrzeń). </a:t>
                      </a:r>
                    </a:p>
                  </a:txBody>
                  <a:tcPr marL="89535" marR="8953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64197"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1.14.4.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lvl="2" indent="0" fontAlgn="base">
                        <a:lnSpc>
                          <a:spcPct val="150000"/>
                        </a:lnSpc>
                        <a:spcAft>
                          <a:spcPts val="0"/>
                        </a:spcAft>
                        <a:buSzPts val="1400"/>
                        <a:buFont typeface="Trebuchet MS"/>
                        <a:buNone/>
                        <a:tabLst>
                          <a:tab pos="767715" algn="l"/>
                        </a:tabLst>
                      </a:pPr>
                      <a:r>
                        <a:rPr lang="pl-PL" sz="1600" b="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Rozwój i promocja usług publicznych realizowanych drogą elektroniczną.</a:t>
                      </a:r>
                    </a:p>
                  </a:txBody>
                  <a:tcPr marL="89535" marR="8953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522717"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1.14.5.</a:t>
                      </a:r>
                    </a:p>
                    <a:p>
                      <a:pPr marL="0" algn="ctr" defTabSz="1007943" rtl="0" eaLnBrk="1" latinLnBrk="0" hangingPunct="1">
                        <a:lnSpc>
                          <a:spcPct val="100000"/>
                        </a:lnSpc>
                      </a:pPr>
                      <a:endParaRPr lang="pl-PL" sz="1600" b="1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lvl="2" indent="0" fontAlgn="base">
                        <a:lnSpc>
                          <a:spcPct val="150000"/>
                        </a:lnSpc>
                        <a:spcAft>
                          <a:spcPts val="0"/>
                        </a:spcAft>
                        <a:buSzPts val="1400"/>
                        <a:buFont typeface="Trebuchet MS"/>
                        <a:buNone/>
                        <a:tabLst>
                          <a:tab pos="767715" algn="l"/>
                        </a:tabLst>
                      </a:pPr>
                      <a:r>
                        <a:rPr lang="pl-PL" sz="1600" b="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Zwiększanie aktywności mieszkańców w zakresie korzystania z nowoczesnych narzędzi komunikacyjnych w sferze publicznej.</a:t>
                      </a:r>
                    </a:p>
                  </a:txBody>
                  <a:tcPr marL="89535" marR="8953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522717"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1.14.6.</a:t>
                      </a:r>
                    </a:p>
                    <a:p>
                      <a:pPr marL="0" algn="ctr" defTabSz="1007943" rtl="0" eaLnBrk="1" latinLnBrk="0" hangingPunct="1">
                        <a:lnSpc>
                          <a:spcPct val="100000"/>
                        </a:lnSpc>
                      </a:pPr>
                      <a:endParaRPr lang="pl-PL" sz="1600" b="1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lvl="2" indent="0" fontAlgn="base">
                        <a:lnSpc>
                          <a:spcPct val="150000"/>
                        </a:lnSpc>
                        <a:spcAft>
                          <a:spcPts val="0"/>
                        </a:spcAft>
                        <a:buSzPts val="1400"/>
                        <a:buFont typeface="Trebuchet MS"/>
                        <a:buNone/>
                        <a:tabLst>
                          <a:tab pos="767715" algn="l"/>
                        </a:tabLst>
                      </a:pPr>
                      <a:r>
                        <a:rPr lang="pl-PL" sz="1600" b="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Wspieranie i rozwijanie współpracy z organizacjami pozarządowymi działającymi na terenie Miasta i na rzecz jego mieszkańców.</a:t>
                      </a:r>
                    </a:p>
                  </a:txBody>
                  <a:tcPr marL="89535" marR="8953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522717"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1.14.7.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2" indent="0" fontAlgn="base">
                        <a:lnSpc>
                          <a:spcPct val="150000"/>
                        </a:lnSpc>
                        <a:spcAft>
                          <a:spcPts val="0"/>
                        </a:spcAft>
                        <a:buSzPts val="1400"/>
                        <a:buFont typeface="Trebuchet MS"/>
                        <a:buNone/>
                        <a:tabLst>
                          <a:tab pos="766763" algn="l"/>
                        </a:tabLst>
                      </a:pPr>
                      <a:r>
                        <a:rPr lang="pl-PL" sz="1600" b="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Promowanie dobrych praktyk (zachowań prospołecznych).</a:t>
                      </a:r>
                    </a:p>
                  </a:txBody>
                  <a:tcPr marL="89535" marR="8953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 txBox="1">
            <a:spLocks noGrp="1"/>
          </p:cNvSpPr>
          <p:nvPr/>
        </p:nvSpPr>
        <p:spPr bwMode="auto">
          <a:xfrm>
            <a:off x="8359775" y="7081838"/>
            <a:ext cx="871538" cy="2365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fld id="{9A57CA0F-8986-441B-9CDC-05C2F93FB155}" type="datetime1">
              <a:rPr lang="pl-PL" sz="900">
                <a:solidFill>
                  <a:srgbClr val="A31F09"/>
                </a:solidFill>
                <a:latin typeface="+mn-lt"/>
              </a:rPr>
              <a:pPr>
                <a:defRPr/>
              </a:pPr>
              <a:t>2014-03-28</a:t>
            </a:fld>
            <a:endParaRPr lang="pl-PL" sz="900">
              <a:solidFill>
                <a:srgbClr val="A31F09"/>
              </a:solidFill>
              <a:latin typeface="+mn-lt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682625" y="567531"/>
            <a:ext cx="8894191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defTabSz="914400" eaLnBrk="0" hangingPunct="0">
              <a:lnSpc>
                <a:spcPct val="130000"/>
              </a:lnSpc>
            </a:pPr>
            <a:r>
              <a:rPr lang="pl-PL" sz="1600" b="1" dirty="0" smtClean="0">
                <a:latin typeface="+mj-lt"/>
              </a:rPr>
              <a:t>Cel strategiczny nr 2: </a:t>
            </a:r>
            <a:br>
              <a:rPr lang="pl-PL" sz="1600" b="1" dirty="0" smtClean="0">
                <a:latin typeface="+mj-lt"/>
              </a:rPr>
            </a:br>
            <a:r>
              <a:rPr lang="pl-PL" sz="1600" b="1" dirty="0" smtClean="0">
                <a:latin typeface="+mj-lt"/>
              </a:rPr>
              <a:t>Miasto o wysokim stopniu integracji przestrzennej, z zachowanymi zasobami naturalnymi i rozwiniętą infrastrukturą techniczną. </a:t>
            </a:r>
            <a:endParaRPr lang="pl-PL" sz="1600" b="1" dirty="0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791840" y="1691606"/>
          <a:ext cx="8208912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200800"/>
              </a:tblGrid>
              <a:tr h="52271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2.1.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Cel operacyjny</a:t>
                      </a:r>
                      <a:b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Poprawa standardów mieszkaniowych.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</a:tr>
              <a:tr h="302626">
                <a:tc gridSpan="2">
                  <a:txBody>
                    <a:bodyPr/>
                    <a:lstStyle/>
                    <a:p>
                      <a:pPr marL="984250" marR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Zadania realizacyjne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40183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5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2.1.1.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1007943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400"/>
                        <a:buFont typeface="Trebuchet MS"/>
                        <a:buNone/>
                        <a:tabLst>
                          <a:tab pos="767715" algn="l"/>
                        </a:tabLst>
                        <a:defRPr/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Poprawa stanu technicznego istniejących zasobów mieszkaniowych, w tym realizacja 	programu ograniczania niskiej emisji. </a:t>
                      </a:r>
                    </a:p>
                  </a:txBody>
                  <a:tcPr marL="89535" marR="8953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6208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5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2.1.2.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1007943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400"/>
                        <a:buFont typeface="Trebuchet MS"/>
                        <a:buNone/>
                        <a:tabLst>
                          <a:tab pos="767715" algn="l"/>
                        </a:tabLst>
                        <a:defRPr/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Rewitalizacja starego budownictwa.</a:t>
                      </a:r>
                    </a:p>
                  </a:txBody>
                  <a:tcPr marL="89535" marR="8953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4933"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2.1.3.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1007943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400"/>
                        <a:buFont typeface="Trebuchet MS"/>
                        <a:buNone/>
                        <a:tabLst>
                          <a:tab pos="767715" algn="l"/>
                        </a:tabLst>
                        <a:defRPr/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Przygotowywanie terenów pod budownictwo mieszkaniowe.</a:t>
                      </a:r>
                    </a:p>
                  </a:txBody>
                  <a:tcPr marL="89535" marR="8953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4197"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2.1.4.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2" indent="0" fontAlgn="base">
                        <a:lnSpc>
                          <a:spcPct val="150000"/>
                        </a:lnSpc>
                        <a:spcAft>
                          <a:spcPts val="0"/>
                        </a:spcAft>
                        <a:buSzPts val="1400"/>
                        <a:buFont typeface="Trebuchet MS"/>
                        <a:buNone/>
                        <a:tabLst>
                          <a:tab pos="767715" algn="l"/>
                        </a:tabLst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Budowa nowych budynków mieszkalnych.</a:t>
                      </a:r>
                      <a:endParaRPr lang="pl-PL" sz="1600" b="1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89535" marR="8953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 txBox="1">
            <a:spLocks noGrp="1"/>
          </p:cNvSpPr>
          <p:nvPr/>
        </p:nvSpPr>
        <p:spPr bwMode="auto">
          <a:xfrm>
            <a:off x="8359775" y="7081838"/>
            <a:ext cx="871538" cy="2365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fld id="{9A57CA0F-8986-441B-9CDC-05C2F93FB155}" type="datetime1">
              <a:rPr lang="pl-PL" sz="900">
                <a:solidFill>
                  <a:srgbClr val="A31F09"/>
                </a:solidFill>
                <a:latin typeface="+mn-lt"/>
              </a:rPr>
              <a:pPr>
                <a:defRPr/>
              </a:pPr>
              <a:t>2014-03-28</a:t>
            </a:fld>
            <a:endParaRPr lang="pl-PL" sz="900">
              <a:solidFill>
                <a:srgbClr val="A31F09"/>
              </a:solidFill>
              <a:latin typeface="+mn-lt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682625" y="567531"/>
            <a:ext cx="8894191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defTabSz="914400" eaLnBrk="0" hangingPunct="0">
              <a:lnSpc>
                <a:spcPct val="130000"/>
              </a:lnSpc>
            </a:pPr>
            <a:r>
              <a:rPr lang="pl-PL" sz="1600" b="1" dirty="0" smtClean="0">
                <a:latin typeface="+mj-lt"/>
              </a:rPr>
              <a:t>Cel strategiczny nr 2: </a:t>
            </a:r>
            <a:br>
              <a:rPr lang="pl-PL" sz="1600" b="1" dirty="0" smtClean="0">
                <a:latin typeface="+mj-lt"/>
              </a:rPr>
            </a:br>
            <a:r>
              <a:rPr lang="pl-PL" sz="1600" b="1" dirty="0" smtClean="0">
                <a:latin typeface="+mj-lt"/>
              </a:rPr>
              <a:t>Miasto o wysokim stopniu integracji przestrzennej, z zachowanymi zasobami naturalnymi     i rozwiniętą infrastrukturą techniczną. </a:t>
            </a:r>
            <a:endParaRPr lang="pl-PL" sz="1600" b="1" dirty="0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791840" y="1691606"/>
          <a:ext cx="8208912" cy="5199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200800"/>
              </a:tblGrid>
              <a:tr h="52271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2.2.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Cel operacyjny</a:t>
                      </a:r>
                      <a:b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Dobrze skomunikowane Miasto.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</a:tr>
              <a:tr h="302626">
                <a:tc gridSpan="2">
                  <a:txBody>
                    <a:bodyPr/>
                    <a:lstStyle/>
                    <a:p>
                      <a:pPr marL="984250" marR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Zadania realizacyjne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37727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ts val="1900"/>
                        </a:lnSpc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2.2.1.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1007943" rtl="0" eaLnBrk="1" fontAlgn="base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400"/>
                        <a:buFont typeface="Trebuchet MS"/>
                        <a:buNone/>
                        <a:tabLst>
                          <a:tab pos="767715" algn="l"/>
                        </a:tabLst>
                        <a:defRPr/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Dokończenie budowy trasy  </a:t>
                      </a:r>
                      <a:r>
                        <a:rPr lang="pl-PL" sz="1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N-S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89535" marR="895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6208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ts val="1900"/>
                        </a:lnSpc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2.2.2.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1007943" rtl="0" eaLnBrk="1" fontAlgn="base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400"/>
                        <a:buFont typeface="Trebuchet MS"/>
                        <a:buNone/>
                        <a:tabLst>
                          <a:tab pos="767715" algn="l"/>
                        </a:tabLst>
                        <a:defRPr/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Opracowanie studium komunikacyjnego dla Miasta, uwzględniającego ruch tranzytowy i lokalny oraz komunikację zbiorową. </a:t>
                      </a:r>
                    </a:p>
                  </a:txBody>
                  <a:tcPr marL="89535" marR="895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4933"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2.2.3.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1007943" rtl="0" eaLnBrk="1" fontAlgn="base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400"/>
                        <a:buFont typeface="Trebuchet MS"/>
                        <a:buNone/>
                        <a:tabLst>
                          <a:tab pos="767715" algn="l"/>
                        </a:tabLst>
                        <a:defRPr/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Dostosowywanie sieci dróg do aktualnych potrzeb, w tym kontynuacja programu likwidacji dróg gruntowych.</a:t>
                      </a:r>
                    </a:p>
                  </a:txBody>
                  <a:tcPr marL="89535" marR="895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4197"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2.2.4.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1007943" rtl="0" eaLnBrk="1" fontAlgn="base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400"/>
                        <a:buFont typeface="Trebuchet MS"/>
                        <a:buNone/>
                        <a:tabLst>
                          <a:tab pos="767715" algn="l"/>
                        </a:tabLst>
                        <a:defRPr/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Poprawa jakości połączeń komunikacyjnych z miastami sąsiednimi, w tym budowa centrum przesiadkowego.</a:t>
                      </a:r>
                    </a:p>
                  </a:txBody>
                  <a:tcPr marL="89535" marR="895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4197"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2.2.5.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1007943" rtl="0" eaLnBrk="1" fontAlgn="base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400"/>
                        <a:buFont typeface="Trebuchet MS"/>
                        <a:buNone/>
                        <a:tabLst>
                          <a:tab pos="767715" algn="l"/>
                        </a:tabLst>
                        <a:defRPr/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Doskonalenie systemu komunikacji publicznej (Plan zrównoważonego rozwoju transportu zbiorowego uwzględniający system informacji pasażerskiej).</a:t>
                      </a:r>
                    </a:p>
                  </a:txBody>
                  <a:tcPr marL="89535" marR="895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4197"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2.2.6.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1007943" rtl="0" eaLnBrk="1" fontAlgn="base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400"/>
                        <a:buFont typeface="Trebuchet MS"/>
                        <a:buNone/>
                        <a:tabLst>
                          <a:tab pos="767715" algn="l"/>
                        </a:tabLst>
                        <a:defRPr/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Likwidowanie barier  technicznych w komunikacji ze szczególnym uwzględnieniem dostosowania infrastruktury miejskiej do potrzeb osób niepełnosprawnych.</a:t>
                      </a:r>
                    </a:p>
                  </a:txBody>
                  <a:tcPr marL="89535" marR="895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4197"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2.2.7.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1007943" rtl="0" eaLnBrk="1" fontAlgn="base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400"/>
                        <a:buFont typeface="Trebuchet MS"/>
                        <a:buNone/>
                        <a:tabLst>
                          <a:tab pos="767715" algn="l"/>
                        </a:tabLst>
                        <a:defRPr/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Rozbudowywanie sieci dróg rowerowych i szlaków pieszo-rowerowych - tworzenie spójnego     systemu ścieżek rowerowych połączonego ze ścieżkami w sąsiednich miastach.</a:t>
                      </a:r>
                    </a:p>
                  </a:txBody>
                  <a:tcPr marL="89535" marR="895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4197"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2.2.8.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1007943" rtl="0" eaLnBrk="1" fontAlgn="base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400"/>
                        <a:buFont typeface="Trebuchet MS"/>
                        <a:buNone/>
                        <a:tabLst>
                          <a:tab pos="767715" algn="l"/>
                        </a:tabLst>
                        <a:defRPr/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Budowa nowoczesnych parkingów i garaży.</a:t>
                      </a:r>
                    </a:p>
                  </a:txBody>
                  <a:tcPr marL="89535" marR="895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4197"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2.2.9.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1007943" rtl="0" eaLnBrk="1" fontAlgn="base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400"/>
                        <a:buFont typeface="Trebuchet MS"/>
                        <a:buNone/>
                        <a:tabLst>
                          <a:tab pos="767715" algn="l"/>
                        </a:tabLst>
                        <a:defRPr/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Modernizowanie istniejących parkingów, miejsc postojowych i parkingowych oraz garaży.</a:t>
                      </a:r>
                    </a:p>
                  </a:txBody>
                  <a:tcPr marL="89535" marR="895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 txBox="1">
            <a:spLocks noGrp="1"/>
          </p:cNvSpPr>
          <p:nvPr/>
        </p:nvSpPr>
        <p:spPr bwMode="auto">
          <a:xfrm>
            <a:off x="8359775" y="7081838"/>
            <a:ext cx="871538" cy="2365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fld id="{9A57CA0F-8986-441B-9CDC-05C2F93FB155}" type="datetime1">
              <a:rPr lang="pl-PL" sz="900">
                <a:solidFill>
                  <a:srgbClr val="A31F09"/>
                </a:solidFill>
                <a:latin typeface="+mn-lt"/>
              </a:rPr>
              <a:pPr>
                <a:defRPr/>
              </a:pPr>
              <a:t>2014-03-28</a:t>
            </a:fld>
            <a:endParaRPr lang="pl-PL" sz="900">
              <a:solidFill>
                <a:srgbClr val="A31F09"/>
              </a:solidFill>
              <a:latin typeface="+mn-lt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682625" y="567531"/>
            <a:ext cx="8894191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defTabSz="914400" eaLnBrk="0" hangingPunct="0">
              <a:lnSpc>
                <a:spcPct val="130000"/>
              </a:lnSpc>
            </a:pPr>
            <a:r>
              <a:rPr lang="pl-PL" sz="1600" b="1" dirty="0" smtClean="0">
                <a:latin typeface="+mj-lt"/>
              </a:rPr>
              <a:t>Cel strategiczny nr 2: </a:t>
            </a:r>
            <a:br>
              <a:rPr lang="pl-PL" sz="1600" b="1" dirty="0" smtClean="0">
                <a:latin typeface="+mj-lt"/>
              </a:rPr>
            </a:br>
            <a:r>
              <a:rPr lang="pl-PL" sz="1600" b="1" dirty="0" smtClean="0">
                <a:latin typeface="+mj-lt"/>
              </a:rPr>
              <a:t>Miasto o wysokim stopniu integracji przestrzennej, z zachowanymi zasobami naturalnymi     i rozwiniętą infrastrukturą techniczną. </a:t>
            </a:r>
            <a:endParaRPr lang="pl-PL" sz="1600" b="1" dirty="0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791840" y="1691606"/>
          <a:ext cx="8208912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200800"/>
              </a:tblGrid>
              <a:tr h="52271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2.3.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Cel operacyjny</a:t>
                      </a:r>
                      <a:b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Dobrze skomunikowane Miasto.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</a:tr>
              <a:tr h="302626">
                <a:tc gridSpan="2">
                  <a:txBody>
                    <a:bodyPr/>
                    <a:lstStyle/>
                    <a:p>
                      <a:pPr marL="984250" marR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Zadania realizacyjne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09735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5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2.3.1.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2">
                        <a:lnSpc>
                          <a:spcPct val="150000"/>
                        </a:lnSpc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Porządkowanie stanu formalno-prawnego terenów i obiektów poprzemysłowych.</a:t>
                      </a:r>
                      <a:endParaRPr lang="pl-PL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535" marR="895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6208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5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2.3.2.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1007943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400"/>
                        <a:buFont typeface="Trebuchet MS"/>
                        <a:buNone/>
                        <a:tabLst>
                          <a:tab pos="767715" algn="l"/>
                        </a:tabLst>
                        <a:defRPr/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Rewitalizacja terenów i obiektów poprzemysłowych.</a:t>
                      </a:r>
                    </a:p>
                  </a:txBody>
                  <a:tcPr marL="89535" marR="895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 txBox="1">
            <a:spLocks noGrp="1"/>
          </p:cNvSpPr>
          <p:nvPr/>
        </p:nvSpPr>
        <p:spPr bwMode="auto">
          <a:xfrm>
            <a:off x="8359775" y="7081838"/>
            <a:ext cx="871538" cy="2365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fld id="{9A57CA0F-8986-441B-9CDC-05C2F93FB155}" type="datetime1">
              <a:rPr lang="pl-PL" sz="900">
                <a:solidFill>
                  <a:srgbClr val="A31F09"/>
                </a:solidFill>
                <a:latin typeface="+mn-lt"/>
              </a:rPr>
              <a:pPr>
                <a:defRPr/>
              </a:pPr>
              <a:t>2014-03-28</a:t>
            </a:fld>
            <a:endParaRPr lang="pl-PL" sz="900">
              <a:solidFill>
                <a:srgbClr val="A31F09"/>
              </a:solidFill>
              <a:latin typeface="+mn-lt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682625" y="567531"/>
            <a:ext cx="8894191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defTabSz="914400" eaLnBrk="0" hangingPunct="0">
              <a:lnSpc>
                <a:spcPct val="130000"/>
              </a:lnSpc>
            </a:pPr>
            <a:r>
              <a:rPr lang="pl-PL" sz="1600" b="1" dirty="0" smtClean="0">
                <a:latin typeface="+mj-lt"/>
              </a:rPr>
              <a:t>Cel strategiczny nr 2: </a:t>
            </a:r>
            <a:br>
              <a:rPr lang="pl-PL" sz="1600" b="1" dirty="0" smtClean="0">
                <a:latin typeface="+mj-lt"/>
              </a:rPr>
            </a:br>
            <a:r>
              <a:rPr lang="pl-PL" sz="1600" b="1" dirty="0" smtClean="0">
                <a:latin typeface="+mj-lt"/>
              </a:rPr>
              <a:t>Miasto o wysokim stopniu integracji przestrzennej, z zachowanymi zasobami naturalnymi     i rozwiniętą infrastrukturą techniczną. </a:t>
            </a:r>
            <a:endParaRPr lang="pl-PL" sz="1600" b="1" dirty="0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791840" y="1691606"/>
          <a:ext cx="8208912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200800"/>
              </a:tblGrid>
              <a:tr h="52271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2.4.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Cel operacyjny</a:t>
                      </a:r>
                      <a:b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Sprawny system reagowania kryzysowego.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</a:tr>
              <a:tr h="302626">
                <a:tc gridSpan="2">
                  <a:txBody>
                    <a:bodyPr/>
                    <a:lstStyle/>
                    <a:p>
                      <a:pPr marL="984250" marR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Zadania realizacyjne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09735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5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2.4.1.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1007943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Stałe monitorowanie zagrożeń i doskonalenie systemu współdziałania służb ratowniczych.</a:t>
                      </a:r>
                    </a:p>
                  </a:txBody>
                  <a:tcPr marL="89535" marR="895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6208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5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2.4.2.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1007943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Dostosowanie infrastruktury technicznej służb ratowniczych do aktualnych potrzeb, wraz z </a:t>
                      </a:r>
                      <a:r>
                        <a:rPr lang="pl-PL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doposażaniem</a:t>
                      </a: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służb ratowniczych w specjalistyczny sprzęt.</a:t>
                      </a:r>
                    </a:p>
                  </a:txBody>
                  <a:tcPr marL="89535" marR="895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6208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5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2.4.3.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1007943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Poprawa stanu zabezpieczenia przeciwpowodziowego  Miasta, w tym tworzenie terenów zalewowych.</a:t>
                      </a:r>
                    </a:p>
                  </a:txBody>
                  <a:tcPr marL="89535" marR="895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 txBox="1">
            <a:spLocks noGrp="1"/>
          </p:cNvSpPr>
          <p:nvPr/>
        </p:nvSpPr>
        <p:spPr bwMode="auto">
          <a:xfrm>
            <a:off x="8359775" y="7081838"/>
            <a:ext cx="871538" cy="2365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fld id="{9A57CA0F-8986-441B-9CDC-05C2F93FB155}" type="datetime1">
              <a:rPr lang="pl-PL" sz="900">
                <a:solidFill>
                  <a:srgbClr val="A31F09"/>
                </a:solidFill>
                <a:latin typeface="+mn-lt"/>
              </a:rPr>
              <a:pPr>
                <a:defRPr/>
              </a:pPr>
              <a:t>2014-03-28</a:t>
            </a:fld>
            <a:endParaRPr lang="pl-PL" sz="900">
              <a:solidFill>
                <a:srgbClr val="A31F09"/>
              </a:solidFill>
              <a:latin typeface="+mn-lt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682625" y="567531"/>
            <a:ext cx="8894191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defTabSz="914400" eaLnBrk="0" hangingPunct="0">
              <a:lnSpc>
                <a:spcPct val="130000"/>
              </a:lnSpc>
            </a:pPr>
            <a:r>
              <a:rPr lang="pl-PL" sz="1600" b="1" dirty="0" smtClean="0">
                <a:latin typeface="+mj-lt"/>
              </a:rPr>
              <a:t>Cel strategiczny nr 2: </a:t>
            </a:r>
            <a:br>
              <a:rPr lang="pl-PL" sz="1600" b="1" dirty="0" smtClean="0">
                <a:latin typeface="+mj-lt"/>
              </a:rPr>
            </a:br>
            <a:r>
              <a:rPr lang="pl-PL" sz="1600" b="1" dirty="0" smtClean="0">
                <a:latin typeface="+mj-lt"/>
              </a:rPr>
              <a:t>Miasto o wysokim stopniu integracji przestrzennej, z zachowanymi zasobami naturalnymi     i rozwiniętą infrastrukturą techniczną. </a:t>
            </a:r>
            <a:endParaRPr lang="pl-PL" sz="1600" b="1" dirty="0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791840" y="1691606"/>
          <a:ext cx="8208912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200800"/>
              </a:tblGrid>
              <a:tr h="52271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2.5.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Cel operacyjny</a:t>
                      </a:r>
                      <a:b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Zagospodarowane przestrzenie publiczne.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</a:tr>
              <a:tr h="302626">
                <a:tc gridSpan="2">
                  <a:txBody>
                    <a:bodyPr/>
                    <a:lstStyle/>
                    <a:p>
                      <a:pPr marL="984250" marR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Zadania realizacyjne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09735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5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2.5.1.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1007943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Dbałość o zachowanie ładu urbanistycznego i powiązanie przestrzenne dzielnic Miasta.</a:t>
                      </a:r>
                    </a:p>
                  </a:txBody>
                  <a:tcPr marL="89535" marR="8953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6208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5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2.5.2.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1007943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Kreowanie przestrzeni publicznych przyjaznych dla mieszkańców, sprzyjających integracji społecznej.</a:t>
                      </a:r>
                    </a:p>
                  </a:txBody>
                  <a:tcPr marL="89535" marR="895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6208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5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2.5.3.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1007943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Przystosowywanie wybranych przestrzeni publicznych do pełnienia funkcji rekreacyjnych.</a:t>
                      </a:r>
                    </a:p>
                  </a:txBody>
                  <a:tcPr marL="89535" marR="895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6208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5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2.5.4.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1007943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Pielęgnowanie i utrzymanie terenów zieleni w mieście, w tym rewitalizacja i pielęgnacja istniejących parków miejskich.</a:t>
                      </a:r>
                    </a:p>
                  </a:txBody>
                  <a:tcPr marL="89535" marR="895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3043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5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2.5.5.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1007943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Utrzymywanie estetyki przestrzeni publicznych.</a:t>
                      </a:r>
                    </a:p>
                  </a:txBody>
                  <a:tcPr marL="89535" marR="895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 txBox="1">
            <a:spLocks noGrp="1"/>
          </p:cNvSpPr>
          <p:nvPr/>
        </p:nvSpPr>
        <p:spPr bwMode="auto">
          <a:xfrm>
            <a:off x="8359775" y="7081838"/>
            <a:ext cx="871538" cy="2365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fld id="{9A57CA0F-8986-441B-9CDC-05C2F93FB155}" type="datetime1">
              <a:rPr lang="pl-PL" sz="900">
                <a:solidFill>
                  <a:srgbClr val="A31F09"/>
                </a:solidFill>
                <a:latin typeface="+mn-lt"/>
              </a:rPr>
              <a:pPr>
                <a:defRPr/>
              </a:pPr>
              <a:t>2014-03-28</a:t>
            </a:fld>
            <a:endParaRPr lang="pl-PL" sz="900">
              <a:solidFill>
                <a:srgbClr val="A31F09"/>
              </a:solidFill>
              <a:latin typeface="+mn-lt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682625" y="567531"/>
            <a:ext cx="8894191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defTabSz="914400" eaLnBrk="0" hangingPunct="0">
              <a:lnSpc>
                <a:spcPct val="130000"/>
              </a:lnSpc>
            </a:pPr>
            <a:r>
              <a:rPr lang="pl-PL" sz="1600" b="1" dirty="0" smtClean="0">
                <a:latin typeface="+mj-lt"/>
              </a:rPr>
              <a:t>Cel strategiczny nr 2: </a:t>
            </a:r>
            <a:br>
              <a:rPr lang="pl-PL" sz="1600" b="1" dirty="0" smtClean="0">
                <a:latin typeface="+mj-lt"/>
              </a:rPr>
            </a:br>
            <a:r>
              <a:rPr lang="pl-PL" sz="1600" b="1" dirty="0" smtClean="0">
                <a:latin typeface="+mj-lt"/>
              </a:rPr>
              <a:t>Miasto o wysokim stopniu integracji przestrzennej, z zachowanymi zasobami naturalnymi     i rozwiniętą infrastrukturą techniczną. </a:t>
            </a:r>
            <a:endParaRPr lang="pl-PL" sz="1600" b="1" dirty="0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791840" y="1691606"/>
          <a:ext cx="8208912" cy="323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200800"/>
              </a:tblGrid>
              <a:tr h="52271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2.6.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Cel operacyjny</a:t>
                      </a:r>
                      <a:b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Dostępne tereny pod budownictwo mieszkaniowe i inwestycje.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</a:tr>
              <a:tr h="302626">
                <a:tc gridSpan="2">
                  <a:txBody>
                    <a:bodyPr/>
                    <a:lstStyle/>
                    <a:p>
                      <a:pPr marL="984250" marR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Zadania realizacyjne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09735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5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2.6.1.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Aktualizowanie Miejscowego Planu Zagospodarowania Przestrzennego.</a:t>
                      </a:r>
                    </a:p>
                  </a:txBody>
                  <a:tcPr marL="89535" marR="8953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6208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5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2.6.2.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Rewitalizacja terenów poprzemysłowych z przeznaczeniem pod budownictwo mieszkaniowe i inwestycje.</a:t>
                      </a:r>
                    </a:p>
                  </a:txBody>
                  <a:tcPr marL="89535" marR="8953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6208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5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2.6.3.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Przygotowanie terenów pod budownictwo mieszkaniowe i inwestycje.</a:t>
                      </a:r>
                    </a:p>
                  </a:txBody>
                  <a:tcPr marL="89535" marR="8953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6208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5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2.6.4.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Upowszechnianie oferty terenów inwestycyjnych. </a:t>
                      </a:r>
                    </a:p>
                  </a:txBody>
                  <a:tcPr marL="89535" marR="8953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3043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5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2.6.5.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Budowa i modernizacja sieci kanalizacji deszczowej.</a:t>
                      </a:r>
                      <a:endParaRPr lang="pl-PL" sz="1600" dirty="0">
                        <a:latin typeface="+mj-lt"/>
                      </a:endParaRPr>
                    </a:p>
                  </a:txBody>
                  <a:tcPr marL="89535" marR="8953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 txBox="1">
            <a:spLocks noGrp="1"/>
          </p:cNvSpPr>
          <p:nvPr/>
        </p:nvSpPr>
        <p:spPr bwMode="auto">
          <a:xfrm>
            <a:off x="8359775" y="7081838"/>
            <a:ext cx="871538" cy="2365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fld id="{9A57CA0F-8986-441B-9CDC-05C2F93FB155}" type="datetime1">
              <a:rPr lang="pl-PL" sz="900">
                <a:solidFill>
                  <a:srgbClr val="A31F09"/>
                </a:solidFill>
                <a:latin typeface="+mn-lt"/>
              </a:rPr>
              <a:pPr>
                <a:defRPr/>
              </a:pPr>
              <a:t>2014-03-28</a:t>
            </a:fld>
            <a:endParaRPr lang="pl-PL" sz="900">
              <a:solidFill>
                <a:srgbClr val="A31F09"/>
              </a:solidFill>
              <a:latin typeface="+mn-lt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682625" y="567531"/>
            <a:ext cx="8894191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defTabSz="914400" eaLnBrk="0" hangingPunct="0">
              <a:lnSpc>
                <a:spcPct val="130000"/>
              </a:lnSpc>
            </a:pPr>
            <a:r>
              <a:rPr lang="pl-PL" sz="1600" b="1" dirty="0" smtClean="0">
                <a:latin typeface="+mj-lt"/>
              </a:rPr>
              <a:t>Cel strategiczny nr 2: </a:t>
            </a:r>
            <a:br>
              <a:rPr lang="pl-PL" sz="1600" b="1" dirty="0" smtClean="0">
                <a:latin typeface="+mj-lt"/>
              </a:rPr>
            </a:br>
            <a:r>
              <a:rPr lang="pl-PL" sz="1600" b="1" dirty="0" smtClean="0">
                <a:latin typeface="+mj-lt"/>
              </a:rPr>
              <a:t>Miasto o wysokim stopniu integracji przestrzennej, z zachowanymi zasobami naturalnymi     i rozwiniętą infrastrukturą techniczną. </a:t>
            </a:r>
            <a:endParaRPr lang="pl-PL" sz="1600" b="1" dirty="0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791840" y="1691606"/>
          <a:ext cx="8208912" cy="3169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200800"/>
              </a:tblGrid>
              <a:tr h="52271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2.7.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Cel operacyjny</a:t>
                      </a:r>
                      <a:b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Rozbudowana, funkcjonalna baza infrastruktury społecznej.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</a:tr>
              <a:tr h="302626">
                <a:tc gridSpan="2">
                  <a:txBody>
                    <a:bodyPr/>
                    <a:lstStyle/>
                    <a:p>
                      <a:pPr marL="984250" marR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Zadania realizacyjne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669775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5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2.7.1.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2"/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Rozbudowa infrastruktury, utrzymanie dobrego stanu technicznego                i funkcjonalności placówek oświatowych, służby zdrowia, pomocy społecznej, kultury, sportu i rekreacji. </a:t>
                      </a:r>
                      <a:endParaRPr lang="pl-PL" sz="1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89535" marR="8953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5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2.7.2.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2"/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Rozwijanie infrastruktury umożliwiającej aktywizowanie mieszkańców na rzecz społeczności lokalnej.</a:t>
                      </a:r>
                      <a:endParaRPr lang="pl-PL" sz="1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89535" marR="8953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6208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5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2.7.3.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Modernizacja i rozbudowa istniejącej infrastruktury sportowej                           i rekreacyjnej, w tym dostosowanie tej infrastruktury do potrzeb osób niepełnosprawnych.</a:t>
                      </a:r>
                    </a:p>
                  </a:txBody>
                  <a:tcPr marL="89535" marR="8953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 txBox="1">
            <a:spLocks noGrp="1"/>
          </p:cNvSpPr>
          <p:nvPr/>
        </p:nvSpPr>
        <p:spPr bwMode="auto">
          <a:xfrm>
            <a:off x="8359775" y="7081838"/>
            <a:ext cx="871538" cy="2365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fld id="{9A57CA0F-8986-441B-9CDC-05C2F93FB155}" type="datetime1">
              <a:rPr lang="pl-PL" sz="900">
                <a:solidFill>
                  <a:srgbClr val="A31F09"/>
                </a:solidFill>
                <a:latin typeface="+mn-lt"/>
              </a:rPr>
              <a:pPr>
                <a:defRPr/>
              </a:pPr>
              <a:t>2014-03-28</a:t>
            </a:fld>
            <a:endParaRPr lang="pl-PL" sz="900">
              <a:solidFill>
                <a:srgbClr val="A31F09"/>
              </a:solidFill>
              <a:latin typeface="+mn-lt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682625" y="567531"/>
            <a:ext cx="8894191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defTabSz="914400" eaLnBrk="0" hangingPunct="0">
              <a:lnSpc>
                <a:spcPct val="130000"/>
              </a:lnSpc>
            </a:pPr>
            <a:r>
              <a:rPr lang="pl-PL" sz="1600" b="1" dirty="0" smtClean="0">
                <a:latin typeface="+mj-lt"/>
              </a:rPr>
              <a:t>Cel strategiczny nr 2: </a:t>
            </a:r>
            <a:br>
              <a:rPr lang="pl-PL" sz="1600" b="1" dirty="0" smtClean="0">
                <a:latin typeface="+mj-lt"/>
              </a:rPr>
            </a:br>
            <a:r>
              <a:rPr lang="pl-PL" sz="1600" b="1" dirty="0" smtClean="0">
                <a:latin typeface="+mj-lt"/>
              </a:rPr>
              <a:t>Miasto o wysokim stopniu integracji przestrzennej, z zachowanymi zasobami naturalnymi     i rozwiniętą infrastrukturą techniczną. </a:t>
            </a:r>
            <a:endParaRPr lang="pl-PL" sz="1600" b="1" dirty="0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791840" y="1691605"/>
          <a:ext cx="8208912" cy="51125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200800"/>
              </a:tblGrid>
              <a:tr h="6318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2.8.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Cel operacyjny</a:t>
                      </a:r>
                      <a:b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Zachowane w dobrym stanie zasoby naturalne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</a:tr>
              <a:tr h="365837">
                <a:tc gridSpan="2">
                  <a:txBody>
                    <a:bodyPr/>
                    <a:lstStyle/>
                    <a:p>
                      <a:pPr marL="984250" marR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Zadania realizacyjne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586203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2.8.1.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2">
                        <a:lnSpc>
                          <a:spcPct val="100000"/>
                        </a:lnSpc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Utrzymywanie dużej powierzchni terenów zielonych, w tym utrzymanie wysokiego poziomu lesistości. </a:t>
                      </a:r>
                      <a:endParaRPr lang="pl-PL" sz="1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89535" marR="8953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66239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2.8.2.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Zagospodarowywanie na cele  rekreacji cieków wodnych, obszarów leśnych oraz terenów zielonych (przy współpracy z ich właścicielami lub administratorami).</a:t>
                      </a:r>
                    </a:p>
                  </a:txBody>
                  <a:tcPr marL="89535" marR="8953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8671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2.8.3.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Systematyczna likwidacja źródeł niskiej emisji. </a:t>
                      </a:r>
                    </a:p>
                  </a:txBody>
                  <a:tcPr marL="89535" marR="8953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2125"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2.8.4.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Oczyszczanie koryt rzecznych oraz wód powierzchniowych (współpraca          z administratorami wód).</a:t>
                      </a:r>
                    </a:p>
                  </a:txBody>
                  <a:tcPr marL="89535" marR="8953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8671"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2.8.5.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Zapobieganie postępującej synatropizacji niektórych gatunków zwierząt.</a:t>
                      </a:r>
                    </a:p>
                  </a:txBody>
                  <a:tcPr marL="89535" marR="8953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8671"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2.8.6.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Gospodarcze wykorzystanie metanu przez przedsiębiorców górniczych.</a:t>
                      </a:r>
                    </a:p>
                  </a:txBody>
                  <a:tcPr marL="89535" marR="8953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2125"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2.8.7.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Ścisła współpraca władz </a:t>
                      </a:r>
                      <a:r>
                        <a:rPr lang="pl-PL" sz="16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miasta</a:t>
                      </a: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z przedsiębiorcami górniczymi w celu zminimalizowania negatywnych skutków eksploatacji węgla.</a:t>
                      </a:r>
                    </a:p>
                  </a:txBody>
                  <a:tcPr marL="89535" marR="8953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2125"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2.8.8.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Monitorowanie terenów, na których występują zagrożenia pożarowe                   i podejmowanie działań prewencyjnych.</a:t>
                      </a:r>
                    </a:p>
                  </a:txBody>
                  <a:tcPr marL="89535" marR="8953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 txBox="1">
            <a:spLocks noGrp="1"/>
          </p:cNvSpPr>
          <p:nvPr/>
        </p:nvSpPr>
        <p:spPr bwMode="auto">
          <a:xfrm>
            <a:off x="8359775" y="7081838"/>
            <a:ext cx="871538" cy="2365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fld id="{9A57CA0F-8986-441B-9CDC-05C2F93FB155}" type="datetime1">
              <a:rPr lang="pl-PL" sz="900">
                <a:solidFill>
                  <a:srgbClr val="A31F09"/>
                </a:solidFill>
                <a:latin typeface="+mn-lt"/>
              </a:rPr>
              <a:pPr>
                <a:defRPr/>
              </a:pPr>
              <a:t>2014-03-28</a:t>
            </a:fld>
            <a:endParaRPr lang="pl-PL" sz="900">
              <a:solidFill>
                <a:srgbClr val="A31F09"/>
              </a:solidFill>
              <a:latin typeface="+mn-lt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682625" y="567531"/>
            <a:ext cx="8894191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defTabSz="914400" eaLnBrk="0" hangingPunct="0">
              <a:lnSpc>
                <a:spcPct val="130000"/>
              </a:lnSpc>
            </a:pPr>
            <a:r>
              <a:rPr lang="pl-PL" sz="1600" b="1" dirty="0" smtClean="0">
                <a:latin typeface="+mj-lt"/>
              </a:rPr>
              <a:t>Cel strategiczny nr 2: </a:t>
            </a:r>
            <a:br>
              <a:rPr lang="pl-PL" sz="1600" b="1" dirty="0" smtClean="0">
                <a:latin typeface="+mj-lt"/>
              </a:rPr>
            </a:br>
            <a:r>
              <a:rPr lang="pl-PL" sz="1600" b="1" dirty="0" smtClean="0">
                <a:latin typeface="+mj-lt"/>
              </a:rPr>
              <a:t>Miasto o wysokim stopniu integracji przestrzennej, z zachowanymi zasobami naturalnymi     i rozwiniętą infrastrukturą techniczną. </a:t>
            </a:r>
            <a:endParaRPr lang="pl-PL" sz="1600" b="1" dirty="0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791840" y="1691605"/>
          <a:ext cx="8208912" cy="23501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200800"/>
              </a:tblGrid>
              <a:tr h="6318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2.9.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Cel operacyjny</a:t>
                      </a:r>
                      <a:b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Wysoki poziom świadomości ekologicznej mieszkańców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</a:tr>
              <a:tr h="365837">
                <a:tc gridSpan="2">
                  <a:txBody>
                    <a:bodyPr/>
                    <a:lstStyle/>
                    <a:p>
                      <a:pPr marL="984250" marR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Zadania realizacyjne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586203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2.9.1.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2"/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Eko-edukacja dzieci i młodzieży.</a:t>
                      </a:r>
                      <a:endParaRPr lang="pl-PL" sz="1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89535" marR="8953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66239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2.9.2.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Popularyzacja wiedzy z zakresu ekologii i zachęcanie do zachowań proekologicznych.</a:t>
                      </a:r>
                    </a:p>
                  </a:txBody>
                  <a:tcPr marL="89535" marR="8953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ytuł 1"/>
          <p:cNvSpPr>
            <a:spLocks noGrp="1"/>
          </p:cNvSpPr>
          <p:nvPr>
            <p:ph type="title"/>
          </p:nvPr>
        </p:nvSpPr>
        <p:spPr>
          <a:xfrm>
            <a:off x="792163" y="683493"/>
            <a:ext cx="7210425" cy="90805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1600" i="1" dirty="0" smtClean="0">
                <a:solidFill>
                  <a:schemeClr val="accent2"/>
                </a:solidFill>
              </a:rPr>
              <a:t>Cel strategiczny nr 1:</a:t>
            </a:r>
            <a:br>
              <a:rPr lang="pl-PL" sz="1600" i="1" dirty="0" smtClean="0">
                <a:solidFill>
                  <a:schemeClr val="accent2"/>
                </a:solidFill>
              </a:rPr>
            </a:br>
            <a:r>
              <a:rPr lang="pl-PL" sz="1600" i="1" dirty="0" smtClean="0">
                <a:solidFill>
                  <a:schemeClr val="accent2"/>
                </a:solidFill>
              </a:rPr>
              <a:t>Ruda Śląska nowoczesnym, atrakcyjnym przyjaznym miejscem </a:t>
            </a:r>
            <a:br>
              <a:rPr lang="pl-PL" sz="1600" i="1" dirty="0" smtClean="0">
                <a:solidFill>
                  <a:schemeClr val="accent2"/>
                </a:solidFill>
              </a:rPr>
            </a:br>
            <a:r>
              <a:rPr lang="pl-PL" sz="1600" i="1" dirty="0" smtClean="0">
                <a:solidFill>
                  <a:schemeClr val="accent2"/>
                </a:solidFill>
              </a:rPr>
              <a:t>do życia i rozwoju, miastem o zintegrowanej przestrzeni społecznej</a:t>
            </a:r>
          </a:p>
        </p:txBody>
      </p:sp>
      <p:sp>
        <p:nvSpPr>
          <p:cNvPr id="2052" name="Symbol zastępczy zawartości 2"/>
          <p:cNvSpPr>
            <a:spLocks noGrp="1"/>
          </p:cNvSpPr>
          <p:nvPr>
            <p:ph idx="1"/>
          </p:nvPr>
        </p:nvSpPr>
        <p:spPr>
          <a:xfrm>
            <a:off x="647700" y="1258888"/>
            <a:ext cx="9147175" cy="4635500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Trebuchet MS" pitchFamily="34" charset="0"/>
              <a:buNone/>
            </a:pPr>
            <a:endParaRPr lang="pl-PL" sz="1800" i="1" smtClean="0">
              <a:solidFill>
                <a:schemeClr val="accent2"/>
              </a:solidFill>
            </a:endParaRPr>
          </a:p>
          <a:p>
            <a:pPr marL="1073150" lvl="1" indent="-623888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</a:pPr>
            <a:endParaRPr lang="pl-PL" sz="1400" smtClean="0">
              <a:solidFill>
                <a:schemeClr val="tx1"/>
              </a:solidFill>
            </a:endParaRPr>
          </a:p>
        </p:txBody>
      </p:sp>
      <p:sp>
        <p:nvSpPr>
          <p:cNvPr id="4" name="Symbol zastępczy daty 3"/>
          <p:cNvSpPr>
            <a:spLocks noGrp="1"/>
          </p:cNvSpPr>
          <p:nvPr>
            <p:ph type="dt" sz="quarter" idx="10"/>
          </p:nvPr>
        </p:nvSpPr>
        <p:spPr>
          <a:xfrm>
            <a:off x="8359775" y="7081838"/>
            <a:ext cx="871538" cy="236537"/>
          </a:xfrm>
        </p:spPr>
        <p:txBody>
          <a:bodyPr/>
          <a:lstStyle/>
          <a:p>
            <a:pPr>
              <a:defRPr/>
            </a:pPr>
            <a:fld id="{9A57CA0F-8986-441B-9CDC-05C2F93FB155}" type="datetime1">
              <a:rPr lang="pl-PL"/>
              <a:pPr>
                <a:defRPr/>
              </a:pPr>
              <a:t>2014-03-28</a:t>
            </a:fld>
            <a:endParaRPr lang="pl-PL"/>
          </a:p>
        </p:txBody>
      </p:sp>
      <p:graphicFrame>
        <p:nvGraphicFramePr>
          <p:cNvPr id="2050" name="Object 6"/>
          <p:cNvGraphicFramePr>
            <a:graphicFrameLocks noChangeAspect="1"/>
          </p:cNvGraphicFramePr>
          <p:nvPr/>
        </p:nvGraphicFramePr>
        <p:xfrm>
          <a:off x="719138" y="1692275"/>
          <a:ext cx="9063037" cy="5311775"/>
        </p:xfrm>
        <a:graphic>
          <a:graphicData uri="http://schemas.openxmlformats.org/presentationml/2006/ole">
            <p:oleObj spid="_x0000_s76805" name="Document" r:id="rId3" imgW="8455148" imgH="494713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 txBox="1">
            <a:spLocks noGrp="1"/>
          </p:cNvSpPr>
          <p:nvPr/>
        </p:nvSpPr>
        <p:spPr bwMode="auto">
          <a:xfrm>
            <a:off x="8359775" y="7081838"/>
            <a:ext cx="871538" cy="2365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fld id="{9A57CA0F-8986-441B-9CDC-05C2F93FB155}" type="datetime1">
              <a:rPr lang="pl-PL" sz="900">
                <a:solidFill>
                  <a:srgbClr val="A31F09"/>
                </a:solidFill>
                <a:latin typeface="+mn-lt"/>
              </a:rPr>
              <a:pPr>
                <a:defRPr/>
              </a:pPr>
              <a:t>2014-03-28</a:t>
            </a:fld>
            <a:endParaRPr lang="pl-PL" sz="900">
              <a:solidFill>
                <a:srgbClr val="A31F09"/>
              </a:solidFill>
              <a:latin typeface="+mn-lt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682625" y="567531"/>
            <a:ext cx="8894191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defTabSz="914400" eaLnBrk="0" hangingPunct="0">
              <a:lnSpc>
                <a:spcPct val="130000"/>
              </a:lnSpc>
            </a:pPr>
            <a:r>
              <a:rPr lang="pl-PL" sz="1600" b="1" dirty="0" smtClean="0">
                <a:latin typeface="+mj-lt"/>
              </a:rPr>
              <a:t>Cel strategiczny nr 2: </a:t>
            </a:r>
            <a:br>
              <a:rPr lang="pl-PL" sz="1600" b="1" dirty="0" smtClean="0">
                <a:latin typeface="+mj-lt"/>
              </a:rPr>
            </a:br>
            <a:r>
              <a:rPr lang="pl-PL" sz="1600" b="1" dirty="0" smtClean="0">
                <a:latin typeface="+mj-lt"/>
              </a:rPr>
              <a:t>Miasto o wysokim stopniu integracji przestrzennej, z zachowanymi zasobami naturalnymi     i rozwiniętą infrastrukturą techniczną. </a:t>
            </a:r>
            <a:endParaRPr lang="pl-PL" sz="1600" b="1" dirty="0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791840" y="1691606"/>
          <a:ext cx="8208912" cy="3419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200800"/>
              </a:tblGrid>
              <a:tr h="92518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2.10.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Cel operacyjny</a:t>
                      </a:r>
                      <a:b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Wdrożone proekologiczne i efektywne rozwiązania w zakresie gospodarki energetycznej -wysoki stopień wykorzystywania odnawialnych źródeł energii.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</a:tr>
              <a:tr h="290774">
                <a:tc gridSpan="2">
                  <a:txBody>
                    <a:bodyPr/>
                    <a:lstStyle/>
                    <a:p>
                      <a:pPr marL="984250" marR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Zadania realizacyjne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22944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2.10.1.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Termomodernizacja obiektów użyteczności publicznej, budynków mieszkalnych, z uwzględnieniem wymiany i modernizacji źródeł ciepła.</a:t>
                      </a:r>
                    </a:p>
                  </a:txBody>
                  <a:tcPr marL="89535" marR="8953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9815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2.10.2.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Wykorzystanie odnawialnych źródeł energii. </a:t>
                      </a:r>
                    </a:p>
                  </a:txBody>
                  <a:tcPr marL="89535" marR="8953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9815"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2.10.3.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Racjonalizacja oświetlenia dróg i innych miejsc użyteczności publicznej - wymiana oświetlenia na energooszczędne. </a:t>
                      </a:r>
                    </a:p>
                  </a:txBody>
                  <a:tcPr marL="89535" marR="8953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9815"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2.10.4.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Promowanie odnawialnych źródeł energii (edukacja, informowanie).</a:t>
                      </a:r>
                    </a:p>
                  </a:txBody>
                  <a:tcPr marL="89535" marR="8953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 txBox="1">
            <a:spLocks noGrp="1"/>
          </p:cNvSpPr>
          <p:nvPr/>
        </p:nvSpPr>
        <p:spPr bwMode="auto">
          <a:xfrm>
            <a:off x="8359775" y="7081838"/>
            <a:ext cx="871538" cy="2365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fld id="{9A57CA0F-8986-441B-9CDC-05C2F93FB155}" type="datetime1">
              <a:rPr lang="pl-PL" sz="900">
                <a:solidFill>
                  <a:srgbClr val="A31F09"/>
                </a:solidFill>
                <a:latin typeface="+mn-lt"/>
              </a:rPr>
              <a:pPr>
                <a:defRPr/>
              </a:pPr>
              <a:t>2014-03-28</a:t>
            </a:fld>
            <a:endParaRPr lang="pl-PL" sz="900">
              <a:solidFill>
                <a:srgbClr val="A31F09"/>
              </a:solidFill>
              <a:latin typeface="+mn-lt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682625" y="567531"/>
            <a:ext cx="8894191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defTabSz="914400" eaLnBrk="0" hangingPunct="0">
              <a:lnSpc>
                <a:spcPct val="130000"/>
              </a:lnSpc>
            </a:pPr>
            <a:r>
              <a:rPr lang="pl-PL" sz="1600" b="1" dirty="0" smtClean="0">
                <a:latin typeface="+mj-lt"/>
              </a:rPr>
              <a:t>Cel strategiczny nr 2: </a:t>
            </a:r>
            <a:br>
              <a:rPr lang="pl-PL" sz="1600" b="1" dirty="0" smtClean="0">
                <a:latin typeface="+mj-lt"/>
              </a:rPr>
            </a:br>
            <a:r>
              <a:rPr lang="pl-PL" sz="1600" b="1" dirty="0" smtClean="0">
                <a:latin typeface="+mj-lt"/>
              </a:rPr>
              <a:t>Miasto o wysokim stopniu integracji przestrzennej, z zachowanymi zasobami naturalnymi     i rozwiniętą infrastrukturą techniczną. </a:t>
            </a:r>
            <a:endParaRPr lang="pl-PL" sz="1600" b="1" dirty="0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791840" y="1691606"/>
          <a:ext cx="8208912" cy="2421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200800"/>
              </a:tblGrid>
              <a:tr h="43204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2.11.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Cel operacyjny</a:t>
                      </a:r>
                      <a:b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Sprawny i funkcjonalny system wodociągowo-kanalizacyjny.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</a:tr>
              <a:tr h="290774">
                <a:tc gridSpan="2">
                  <a:txBody>
                    <a:bodyPr/>
                    <a:lstStyle/>
                    <a:p>
                      <a:pPr marL="984250" marR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Zadania realizacyjne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22944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2.11.1.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Rozbudowywanie systemu kanalizacji sanitarnej i deszczowej oraz sieci wodociągowej.</a:t>
                      </a:r>
                    </a:p>
                  </a:txBody>
                  <a:tcPr marL="89535" marR="8953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9815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2.11.2.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Dywersyfikacja dostaw wody pitnej.</a:t>
                      </a:r>
                    </a:p>
                  </a:txBody>
                  <a:tcPr marL="89535" marR="8953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9815"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2.11.3.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Utrzymywanie standardu oczyszczania ścieków.</a:t>
                      </a:r>
                      <a:endParaRPr lang="pl-PL" sz="1600" dirty="0"/>
                    </a:p>
                  </a:txBody>
                  <a:tcPr marL="89535" marR="8953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 txBox="1">
            <a:spLocks noGrp="1"/>
          </p:cNvSpPr>
          <p:nvPr/>
        </p:nvSpPr>
        <p:spPr bwMode="auto">
          <a:xfrm>
            <a:off x="8359775" y="7081838"/>
            <a:ext cx="871538" cy="2365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fld id="{9A57CA0F-8986-441B-9CDC-05C2F93FB155}" type="datetime1">
              <a:rPr lang="pl-PL" sz="900">
                <a:solidFill>
                  <a:srgbClr val="A31F09"/>
                </a:solidFill>
                <a:latin typeface="+mn-lt"/>
              </a:rPr>
              <a:pPr>
                <a:defRPr/>
              </a:pPr>
              <a:t>2014-03-28</a:t>
            </a:fld>
            <a:endParaRPr lang="pl-PL" sz="900">
              <a:solidFill>
                <a:srgbClr val="A31F09"/>
              </a:solidFill>
              <a:latin typeface="+mn-lt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682625" y="567531"/>
            <a:ext cx="8894191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defTabSz="914400" eaLnBrk="0" hangingPunct="0">
              <a:lnSpc>
                <a:spcPct val="130000"/>
              </a:lnSpc>
            </a:pPr>
            <a:r>
              <a:rPr lang="pl-PL" sz="1600" b="1" dirty="0" smtClean="0">
                <a:latin typeface="+mj-lt"/>
              </a:rPr>
              <a:t>Cel strategiczny nr 2: </a:t>
            </a:r>
            <a:br>
              <a:rPr lang="pl-PL" sz="1600" b="1" dirty="0" smtClean="0">
                <a:latin typeface="+mj-lt"/>
              </a:rPr>
            </a:br>
            <a:r>
              <a:rPr lang="pl-PL" sz="1600" b="1" dirty="0" smtClean="0">
                <a:latin typeface="+mj-lt"/>
              </a:rPr>
              <a:t>Miasto o wysokim stopniu integracji przestrzennej, z zachowanymi zasobami naturalnymi     i rozwiniętą infrastrukturą techniczną. </a:t>
            </a:r>
            <a:endParaRPr lang="pl-PL" sz="1600" b="1" dirty="0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791840" y="1691606"/>
          <a:ext cx="8208912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200800"/>
              </a:tblGrid>
              <a:tr h="43204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2.12.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Cel operacyjny</a:t>
                      </a:r>
                      <a:b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Zachowane dopuszczalne poziomy hałasu.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</a:tr>
              <a:tr h="290774">
                <a:tc gridSpan="2">
                  <a:txBody>
                    <a:bodyPr/>
                    <a:lstStyle/>
                    <a:p>
                      <a:pPr marL="984250" marR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Zadania realizacyjne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22944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2.12.1.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Realizacja Programu Ochrony Środowiska przed hałasem dla Miasta Ruda Śląska.</a:t>
                      </a:r>
                    </a:p>
                  </a:txBody>
                  <a:tcPr marL="89535" marR="8953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 txBox="1">
            <a:spLocks noGrp="1"/>
          </p:cNvSpPr>
          <p:nvPr/>
        </p:nvSpPr>
        <p:spPr bwMode="auto">
          <a:xfrm>
            <a:off x="8359775" y="7081838"/>
            <a:ext cx="871538" cy="2365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fld id="{9A57CA0F-8986-441B-9CDC-05C2F93FB155}" type="datetime1">
              <a:rPr lang="pl-PL" sz="900">
                <a:solidFill>
                  <a:srgbClr val="A31F09"/>
                </a:solidFill>
                <a:latin typeface="+mn-lt"/>
              </a:rPr>
              <a:pPr>
                <a:defRPr/>
              </a:pPr>
              <a:t>2014-03-28</a:t>
            </a:fld>
            <a:endParaRPr lang="pl-PL" sz="900">
              <a:solidFill>
                <a:srgbClr val="A31F09"/>
              </a:solidFill>
              <a:latin typeface="+mn-lt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682625" y="567531"/>
            <a:ext cx="8894191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defTabSz="914400" eaLnBrk="0" hangingPunct="0">
              <a:lnSpc>
                <a:spcPct val="130000"/>
              </a:lnSpc>
            </a:pPr>
            <a:r>
              <a:rPr lang="pl-PL" sz="1600" b="1" dirty="0" smtClean="0">
                <a:latin typeface="+mj-lt"/>
              </a:rPr>
              <a:t>Cel strategiczny nr 3: </a:t>
            </a:r>
            <a:br>
              <a:rPr lang="pl-PL" sz="1600" b="1" dirty="0" smtClean="0">
                <a:latin typeface="+mj-lt"/>
              </a:rPr>
            </a:br>
            <a:r>
              <a:rPr lang="pl-PL" sz="1600" dirty="0" smtClean="0"/>
              <a:t> </a:t>
            </a:r>
            <a:r>
              <a:rPr lang="pl-PL" sz="1600" b="1" dirty="0" smtClean="0">
                <a:latin typeface="+mj-lt"/>
              </a:rPr>
              <a:t>Wysoki stopień wykorzystania dziedzictwa kulturowego Miasta. </a:t>
            </a:r>
            <a:endParaRPr lang="pl-PL" sz="1600" b="1" dirty="0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791840" y="1691606"/>
          <a:ext cx="8208912" cy="351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200800"/>
              </a:tblGrid>
              <a:tr h="43204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3.1.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Cel operacyjny</a:t>
                      </a:r>
                      <a:b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Wykorzystany potencjał dóbr kultury.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</a:tr>
              <a:tr h="290774">
                <a:tc gridSpan="2">
                  <a:txBody>
                    <a:bodyPr/>
                    <a:lstStyle/>
                    <a:p>
                      <a:pPr marL="984250" marR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Zadania realizacyjne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22944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3.1.1.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Pielęgnowanie i kultywowanie tradycji i zwyczajów regionalnych.</a:t>
                      </a:r>
                    </a:p>
                  </a:txBody>
                  <a:tcPr marL="89535" marR="8953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2944"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3.1.2.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Utrzymywanie samorządowych instytucji kultury oraz wspieranie pozostałych instytucji kultury działających na terenie Miasta. </a:t>
                      </a:r>
                    </a:p>
                  </a:txBody>
                  <a:tcPr marL="89535" marR="8953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2944"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3.1.3.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Wykorzystywanie potencjału kulturowego do promocji i rozwoju Miasta.</a:t>
                      </a:r>
                    </a:p>
                  </a:txBody>
                  <a:tcPr marL="89535" marR="8953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2944"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3.1.4.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Współpraca z sąsiednimi Miastami w zakresie wykorzystania dóbr kultury.</a:t>
                      </a:r>
                    </a:p>
                  </a:txBody>
                  <a:tcPr marL="89535" marR="8953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2944"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3.1.5.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Pielęgnowanie i promowanie zwyczajowego nazewnictwa. </a:t>
                      </a:r>
                    </a:p>
                  </a:txBody>
                  <a:tcPr marL="89535" marR="8953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2944"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3.1.6.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Oznakowanie i promocja obiektów zabytkowych i miejsc historycznych.</a:t>
                      </a:r>
                    </a:p>
                  </a:txBody>
                  <a:tcPr marL="89535" marR="8953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 txBox="1">
            <a:spLocks noGrp="1"/>
          </p:cNvSpPr>
          <p:nvPr/>
        </p:nvSpPr>
        <p:spPr bwMode="auto">
          <a:xfrm>
            <a:off x="8359775" y="7081838"/>
            <a:ext cx="871538" cy="2365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fld id="{9A57CA0F-8986-441B-9CDC-05C2F93FB155}" type="datetime1">
              <a:rPr lang="pl-PL" sz="900">
                <a:solidFill>
                  <a:srgbClr val="A31F09"/>
                </a:solidFill>
                <a:latin typeface="+mn-lt"/>
              </a:rPr>
              <a:pPr>
                <a:defRPr/>
              </a:pPr>
              <a:t>2014-03-28</a:t>
            </a:fld>
            <a:endParaRPr lang="pl-PL" sz="900">
              <a:solidFill>
                <a:srgbClr val="A31F09"/>
              </a:solidFill>
              <a:latin typeface="+mn-lt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682625" y="567531"/>
            <a:ext cx="8894191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defTabSz="914400" eaLnBrk="0" hangingPunct="0">
              <a:lnSpc>
                <a:spcPct val="130000"/>
              </a:lnSpc>
            </a:pPr>
            <a:r>
              <a:rPr lang="pl-PL" sz="1600" b="1" dirty="0" smtClean="0">
                <a:latin typeface="+mj-lt"/>
              </a:rPr>
              <a:t>Cel strategiczny nr 3: </a:t>
            </a:r>
            <a:br>
              <a:rPr lang="pl-PL" sz="1600" b="1" dirty="0" smtClean="0">
                <a:latin typeface="+mj-lt"/>
              </a:rPr>
            </a:br>
            <a:r>
              <a:rPr lang="pl-PL" sz="1600" dirty="0" smtClean="0"/>
              <a:t> </a:t>
            </a:r>
            <a:r>
              <a:rPr lang="pl-PL" sz="1600" b="1" dirty="0" smtClean="0">
                <a:latin typeface="+mj-lt"/>
              </a:rPr>
              <a:t>Wysoki stopień wykorzystania dziedzictwa kulturowego Miasta. </a:t>
            </a:r>
            <a:endParaRPr lang="pl-PL" sz="1600" b="1" dirty="0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791840" y="1691606"/>
          <a:ext cx="8208912" cy="3646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200800"/>
              </a:tblGrid>
              <a:tr h="43204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3.2.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Cel operacyjny</a:t>
                      </a:r>
                      <a:b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Poprawa stanu technicznego obiektów zabytkowych.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</a:tr>
              <a:tr h="290774">
                <a:tc gridSpan="2">
                  <a:txBody>
                    <a:bodyPr/>
                    <a:lstStyle/>
                    <a:p>
                      <a:pPr marL="984250" marR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Zadania realizacyjne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22944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3.2.1.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Porządkowanie sytuacji formalno-prawnej zabytków.</a:t>
                      </a:r>
                    </a:p>
                  </a:txBody>
                  <a:tcPr marL="89535" marR="8953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2944"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3.2.2.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Rewitalizowanie</a:t>
                      </a: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historycznych części Miasta.</a:t>
                      </a:r>
                    </a:p>
                  </a:txBody>
                  <a:tcPr marL="89535" marR="8953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2944"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3.2.3.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Edukowanie prywatnych właścicieli obiektów zabytkowych w zakresie użytkowania tych obiektów oraz możliwościach dofinansowania remontów.</a:t>
                      </a:r>
                    </a:p>
                  </a:txBody>
                  <a:tcPr marL="89535" marR="8953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2944"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3.2.4.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Stworzenie szlaku obiektów militarnych na terenie Miasta i jego promocja.</a:t>
                      </a:r>
                    </a:p>
                  </a:txBody>
                  <a:tcPr marL="89535" marR="8953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2944"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3.2.5.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Znajdowanie nowych funkcji dla obiektów poprzemysłowych (niezagospodarowanych).</a:t>
                      </a:r>
                    </a:p>
                  </a:txBody>
                  <a:tcPr marL="89535" marR="8953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2944"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3.2.6.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Współpraca z sąsiednimi Miastami w zakresie wykorzystania obiektów poprzemysłowych. </a:t>
                      </a:r>
                      <a:endParaRPr lang="pl-PL" sz="1600" dirty="0">
                        <a:latin typeface="+mj-lt"/>
                      </a:endParaRPr>
                    </a:p>
                  </a:txBody>
                  <a:tcPr marL="89535" marR="8953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 txBox="1">
            <a:spLocks noGrp="1"/>
          </p:cNvSpPr>
          <p:nvPr/>
        </p:nvSpPr>
        <p:spPr bwMode="auto">
          <a:xfrm>
            <a:off x="8359775" y="7081838"/>
            <a:ext cx="871538" cy="2365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fld id="{9A57CA0F-8986-441B-9CDC-05C2F93FB155}" type="datetime1">
              <a:rPr lang="pl-PL" sz="900">
                <a:solidFill>
                  <a:srgbClr val="A31F09"/>
                </a:solidFill>
                <a:latin typeface="+mn-lt"/>
              </a:rPr>
              <a:pPr>
                <a:defRPr/>
              </a:pPr>
              <a:t>2014-03-28</a:t>
            </a:fld>
            <a:endParaRPr lang="pl-PL" sz="900">
              <a:solidFill>
                <a:srgbClr val="A31F09"/>
              </a:solidFill>
              <a:latin typeface="+mn-lt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682625" y="567531"/>
            <a:ext cx="8894191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defTabSz="914400" eaLnBrk="0" hangingPunct="0">
              <a:lnSpc>
                <a:spcPct val="130000"/>
              </a:lnSpc>
            </a:pPr>
            <a:r>
              <a:rPr lang="pl-PL" sz="1600" b="1" dirty="0" smtClean="0">
                <a:latin typeface="+mj-lt"/>
              </a:rPr>
              <a:t>Cel strategiczny nr 4: </a:t>
            </a:r>
            <a:br>
              <a:rPr lang="pl-PL" sz="1600" b="1" dirty="0" smtClean="0">
                <a:latin typeface="+mj-lt"/>
              </a:rPr>
            </a:br>
            <a:r>
              <a:rPr lang="pl-PL" sz="1600" dirty="0" smtClean="0"/>
              <a:t> </a:t>
            </a:r>
            <a:r>
              <a:rPr lang="pl-PL" sz="1600" b="1" dirty="0" smtClean="0">
                <a:latin typeface="+mj-lt"/>
              </a:rPr>
              <a:t>Zwiększony potencjał rozwojowy mieszkańców Miasta. </a:t>
            </a:r>
            <a:endParaRPr lang="pl-PL" sz="1600" b="1" dirty="0">
              <a:latin typeface="+mj-lt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791840" y="1691603"/>
          <a:ext cx="8208912" cy="28122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200800"/>
              </a:tblGrid>
              <a:tr h="4320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4.1.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Cel operacyjny</a:t>
                      </a:r>
                      <a:b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Społeczeństwo wykształcone adekwatnie do rynku pracy.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</a:tr>
              <a:tr h="416354">
                <a:tc gridSpan="2">
                  <a:txBody>
                    <a:bodyPr/>
                    <a:lstStyle/>
                    <a:p>
                      <a:pPr marL="984250" marR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Zadania realizacyjne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605606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4.1.1.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Rozwijanie i promowanie oferty podnoszenia lub zmiany kwalifikacji zawodowych. </a:t>
                      </a:r>
                    </a:p>
                  </a:txBody>
                  <a:tcPr marL="89535" marR="8953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05606"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4.1.2.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Podejmowanie działań zmierzających do wzrostu przedsiębiorczości mieszkańców.</a:t>
                      </a:r>
                    </a:p>
                  </a:txBody>
                  <a:tcPr marL="89535" marR="8953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05606"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4.1.3.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Włączanie szkół i innych organizacji do promowania przedsiębiorczości wśród dzieci i młodzieży.</a:t>
                      </a:r>
                    </a:p>
                  </a:txBody>
                  <a:tcPr marL="89535" marR="8953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 txBox="1">
            <a:spLocks noGrp="1"/>
          </p:cNvSpPr>
          <p:nvPr/>
        </p:nvSpPr>
        <p:spPr bwMode="auto">
          <a:xfrm>
            <a:off x="8359775" y="7081838"/>
            <a:ext cx="871538" cy="2365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fld id="{9A57CA0F-8986-441B-9CDC-05C2F93FB155}" type="datetime1">
              <a:rPr lang="pl-PL" sz="900">
                <a:solidFill>
                  <a:srgbClr val="A31F09"/>
                </a:solidFill>
                <a:latin typeface="+mn-lt"/>
              </a:rPr>
              <a:pPr>
                <a:defRPr/>
              </a:pPr>
              <a:t>2014-03-28</a:t>
            </a:fld>
            <a:endParaRPr lang="pl-PL" sz="900">
              <a:solidFill>
                <a:srgbClr val="A31F09"/>
              </a:solidFill>
              <a:latin typeface="+mn-lt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682625" y="567531"/>
            <a:ext cx="8894191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defTabSz="914400" eaLnBrk="0" hangingPunct="0">
              <a:lnSpc>
                <a:spcPct val="130000"/>
              </a:lnSpc>
            </a:pPr>
            <a:r>
              <a:rPr lang="pl-PL" sz="1600" b="1" dirty="0" smtClean="0">
                <a:latin typeface="+mj-lt"/>
              </a:rPr>
              <a:t>Cel strategiczny nr 4: </a:t>
            </a:r>
            <a:br>
              <a:rPr lang="pl-PL" sz="1600" b="1" dirty="0" smtClean="0">
                <a:latin typeface="+mj-lt"/>
              </a:rPr>
            </a:br>
            <a:r>
              <a:rPr lang="pl-PL" sz="1600" dirty="0" smtClean="0"/>
              <a:t> </a:t>
            </a:r>
            <a:r>
              <a:rPr lang="pl-PL" sz="1600" b="1" dirty="0" smtClean="0">
                <a:latin typeface="+mj-lt"/>
              </a:rPr>
              <a:t>Zwiększony potencjał rozwojowy mieszkańców Miasta. </a:t>
            </a:r>
            <a:endParaRPr lang="pl-PL" sz="1600" b="1" dirty="0">
              <a:latin typeface="+mj-lt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791840" y="1691603"/>
          <a:ext cx="8208912" cy="29382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200800"/>
              </a:tblGrid>
              <a:tr h="4320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4.2.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Cel operacyjny</a:t>
                      </a:r>
                      <a:b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Ograniczone zjawisko depopulacji.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</a:tr>
              <a:tr h="416354">
                <a:tc gridSpan="2">
                  <a:txBody>
                    <a:bodyPr/>
                    <a:lstStyle/>
                    <a:p>
                      <a:pPr marL="984250" marR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Zadania realizacyjne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605606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4.2.1.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Zapewnianie dostępności opieki przedszkolnej i żłobków.</a:t>
                      </a:r>
                    </a:p>
                  </a:txBody>
                  <a:tcPr marL="89535" marR="8953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05606"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4.2.2.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Rozwijanie rynku pracy celem zatrzymania wykwalifikowanych kadr</a:t>
                      </a:r>
                      <a:endParaRPr lang="pl-PL" sz="1600" dirty="0">
                        <a:latin typeface="+mj-lt"/>
                      </a:endParaRPr>
                    </a:p>
                  </a:txBody>
                  <a:tcPr marL="89535" marR="8953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05606"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4.2.3.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Opracowanie programu promocji Miasta w celu zatrzymania obecnych i pozyskania nowych mieszkańców (z wykreowaniem jednolitego wizerunku Miasta).</a:t>
                      </a:r>
                    </a:p>
                  </a:txBody>
                  <a:tcPr marL="89535" marR="8953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 txBox="1">
            <a:spLocks noGrp="1"/>
          </p:cNvSpPr>
          <p:nvPr/>
        </p:nvSpPr>
        <p:spPr bwMode="auto">
          <a:xfrm>
            <a:off x="8359775" y="7081838"/>
            <a:ext cx="871538" cy="2365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fld id="{9A57CA0F-8986-441B-9CDC-05C2F93FB155}" type="datetime1">
              <a:rPr lang="pl-PL" sz="900">
                <a:solidFill>
                  <a:srgbClr val="A31F09"/>
                </a:solidFill>
                <a:latin typeface="+mn-lt"/>
              </a:rPr>
              <a:pPr>
                <a:defRPr/>
              </a:pPr>
              <a:t>2014-03-28</a:t>
            </a:fld>
            <a:endParaRPr lang="pl-PL" sz="900">
              <a:solidFill>
                <a:srgbClr val="A31F09"/>
              </a:solidFill>
              <a:latin typeface="+mn-lt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682625" y="567531"/>
            <a:ext cx="8894191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defTabSz="914400" eaLnBrk="0" hangingPunct="0">
              <a:lnSpc>
                <a:spcPct val="130000"/>
              </a:lnSpc>
            </a:pPr>
            <a:r>
              <a:rPr lang="pl-PL" sz="1600" b="1" dirty="0" smtClean="0">
                <a:latin typeface="+mj-lt"/>
              </a:rPr>
              <a:t>Cel strategiczny nr 5: </a:t>
            </a:r>
            <a:br>
              <a:rPr lang="pl-PL" sz="1600" b="1" dirty="0" smtClean="0">
                <a:latin typeface="+mj-lt"/>
              </a:rPr>
            </a:br>
            <a:r>
              <a:rPr lang="pl-PL" sz="1600" dirty="0" smtClean="0"/>
              <a:t> </a:t>
            </a:r>
            <a:r>
              <a:rPr lang="pl-PL" sz="1600" b="1" dirty="0" smtClean="0">
                <a:latin typeface="+mj-lt"/>
              </a:rPr>
              <a:t>Wyższy poziom rozwoju gospodarczego Rudy Śląskiej. </a:t>
            </a:r>
            <a:endParaRPr lang="pl-PL" sz="1600" b="1" dirty="0">
              <a:latin typeface="+mj-lt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791840" y="1691604"/>
          <a:ext cx="8568952" cy="51309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560840"/>
              </a:tblGrid>
              <a:tr h="7620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5.1.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Cel operacyjny</a:t>
                      </a:r>
                      <a:b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Wzrost liczby miejsc pracy w mikro-, małych i średnich przedsiębiorstwach (MŚP).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</a:tr>
              <a:tr h="310471">
                <a:tc gridSpan="2">
                  <a:txBody>
                    <a:bodyPr/>
                    <a:lstStyle/>
                    <a:p>
                      <a:pPr marL="984250" marR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Zadania realizacyjne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86809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5.1.1.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Stymulowanie wzrostu liczby mikro-, małych i średnich przedsiębiorstw (MŚP). </a:t>
                      </a:r>
                    </a:p>
                  </a:txBody>
                  <a:tcPr marL="89535" marR="8953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6809"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5.1.2.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Ułatwienie startu MŚP - szybka obsługa (zielona karta dla przedsiębiorców). </a:t>
                      </a:r>
                    </a:p>
                  </a:txBody>
                  <a:tcPr marL="89535" marR="8953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5145"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5.1.3.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Promowanie przez Miasto ofert instytucji wspierających potencjalnych przedsiębiorców.</a:t>
                      </a:r>
                    </a:p>
                  </a:txBody>
                  <a:tcPr marL="89535" marR="8953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6809"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5.1.4.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Stworzenie unikalnej oferty dla </a:t>
                      </a:r>
                      <a:r>
                        <a:rPr lang="pl-PL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start-upów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 marL="89535" marR="8953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5145"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5.1.5.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Wspieranie przedsiębiorczości poprzez odpowiednie  rozwiązania w zakresie podatków opłat lokalnych.</a:t>
                      </a:r>
                    </a:p>
                  </a:txBody>
                  <a:tcPr marL="89535" marR="8953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5145"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5.1.6.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Rozwijanie narzędzi finansowego wsparcia (dotacje, pożyczki) przedsiębiorców przez instytucje otoczenia biznesu. </a:t>
                      </a:r>
                    </a:p>
                  </a:txBody>
                  <a:tcPr marL="89535" marR="8953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5145"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5.1.7.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Promowanie oraz praktyczne uczenie przedsiębiorczości na wszystkich etapach edukacji (kreowanie świadomości i postaw przedsiębiorczych). </a:t>
                      </a:r>
                    </a:p>
                  </a:txBody>
                  <a:tcPr marL="89535" marR="8953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92717"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5.1.8.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Pozyskiwanie profesjonalnych, doświadczonych praktyków przedsiębiorczości, którzy będą mogli wspierać osoby rozpoczynające lub chcące rozwijać działalność gospodarczą. </a:t>
                      </a:r>
                    </a:p>
                  </a:txBody>
                  <a:tcPr marL="89535" marR="8953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0289"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5.1.9.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Stworzenie jednego miejsca w Internecie, na urzędowej stronie Miasta, które będzie</a:t>
                      </a:r>
                      <a:r>
                        <a:rPr lang="pl-PL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integrowało informacje ważne dla przedsiębiorców (w tym aktualne informacje o terenach </a:t>
                      </a:r>
                      <a:r>
                        <a:rPr lang="pl-PL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inwestycyjnych i dostępnych lokalach).</a:t>
                      </a:r>
                      <a:endParaRPr lang="pl-PL" sz="140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89535" marR="8953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 txBox="1">
            <a:spLocks noGrp="1"/>
          </p:cNvSpPr>
          <p:nvPr/>
        </p:nvSpPr>
        <p:spPr bwMode="auto">
          <a:xfrm>
            <a:off x="8359775" y="7081838"/>
            <a:ext cx="871538" cy="2365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fld id="{9A57CA0F-8986-441B-9CDC-05C2F93FB155}" type="datetime1">
              <a:rPr lang="pl-PL" sz="900">
                <a:solidFill>
                  <a:srgbClr val="A31F09"/>
                </a:solidFill>
                <a:latin typeface="+mn-lt"/>
              </a:rPr>
              <a:pPr>
                <a:defRPr/>
              </a:pPr>
              <a:t>2014-03-28</a:t>
            </a:fld>
            <a:endParaRPr lang="pl-PL" sz="900">
              <a:solidFill>
                <a:srgbClr val="A31F09"/>
              </a:solidFill>
              <a:latin typeface="+mn-lt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682625" y="567531"/>
            <a:ext cx="8894191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defTabSz="914400" eaLnBrk="0" hangingPunct="0">
              <a:lnSpc>
                <a:spcPct val="130000"/>
              </a:lnSpc>
            </a:pPr>
            <a:r>
              <a:rPr lang="pl-PL" sz="1600" b="1" dirty="0" smtClean="0">
                <a:latin typeface="+mj-lt"/>
              </a:rPr>
              <a:t>Cel strategiczny nr 5: </a:t>
            </a:r>
            <a:br>
              <a:rPr lang="pl-PL" sz="1600" b="1" dirty="0" smtClean="0">
                <a:latin typeface="+mj-lt"/>
              </a:rPr>
            </a:br>
            <a:r>
              <a:rPr lang="pl-PL" sz="1600" dirty="0" smtClean="0"/>
              <a:t> </a:t>
            </a:r>
            <a:r>
              <a:rPr lang="pl-PL" sz="1600" b="1" dirty="0" smtClean="0">
                <a:latin typeface="+mj-lt"/>
              </a:rPr>
              <a:t>Wyższy poziom rozwoju gospodarczego Rudy Śląskiej. </a:t>
            </a:r>
            <a:endParaRPr lang="pl-PL" sz="1600" b="1" dirty="0">
              <a:latin typeface="+mj-lt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791840" y="1691604"/>
          <a:ext cx="8568952" cy="43041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560840"/>
              </a:tblGrid>
              <a:tr h="7620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5.2.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Cel operacyjny</a:t>
                      </a:r>
                      <a:b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Utrzymanie wysokiego poziomu rozwoju kluczowych przedsiębiorstw          w mieście (z branży górniczej, metalowej, energetycznej, spożywczej i logistycznej).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</a:tr>
              <a:tr h="310471">
                <a:tc gridSpan="2">
                  <a:txBody>
                    <a:bodyPr/>
                    <a:lstStyle/>
                    <a:p>
                      <a:pPr marL="984250" marR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Zadania realizacyjne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614145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5.2.1.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Stwarzanie przyjaznego klimatu wokół kluczowych przedsiębiorstw, działających w Mieście. </a:t>
                      </a:r>
                    </a:p>
                  </a:txBody>
                  <a:tcPr marL="89535" marR="8953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5.2.2.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Wspieranie stworzenia Rudzkiej Specjalnej Strefy Ekonomicznej (lub stworzenie podstrefy 	Katowickiej Strefy Ekonomicznej).  </a:t>
                      </a:r>
                    </a:p>
                  </a:txBody>
                  <a:tcPr marL="89535" marR="8953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5.2.3.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Profilowanie szkolnictwa zawodowego z uwzględnieniem potrzeb kluczowych przedsiębiorstw działających w Mieście.</a:t>
                      </a:r>
                    </a:p>
                  </a:txBody>
                  <a:tcPr marL="89535" marR="8953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5.2.4.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Wspieranie inwestycji związanych z wdrażaniem nowych technologii.</a:t>
                      </a:r>
                    </a:p>
                  </a:txBody>
                  <a:tcPr marL="89535" marR="8953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5145"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5.2.5.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Wspieranie rudzkich przedsiębiorców w ubieganiu się o środki zewnętrzne na rozwój przedsiębiorstw.</a:t>
                      </a:r>
                      <a:endParaRPr lang="pl-PL" sz="1600" dirty="0"/>
                    </a:p>
                  </a:txBody>
                  <a:tcPr marL="89535" marR="8953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 txBox="1">
            <a:spLocks noGrp="1"/>
          </p:cNvSpPr>
          <p:nvPr/>
        </p:nvSpPr>
        <p:spPr bwMode="auto">
          <a:xfrm>
            <a:off x="8359775" y="7081838"/>
            <a:ext cx="871538" cy="2365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fld id="{9A57CA0F-8986-441B-9CDC-05C2F93FB155}" type="datetime1">
              <a:rPr lang="pl-PL" sz="900">
                <a:solidFill>
                  <a:srgbClr val="A31F09"/>
                </a:solidFill>
                <a:latin typeface="+mn-lt"/>
              </a:rPr>
              <a:pPr>
                <a:defRPr/>
              </a:pPr>
              <a:t>2014-03-28</a:t>
            </a:fld>
            <a:endParaRPr lang="pl-PL" sz="900">
              <a:solidFill>
                <a:srgbClr val="A31F09"/>
              </a:solidFill>
              <a:latin typeface="+mn-lt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682625" y="567531"/>
            <a:ext cx="8894191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defTabSz="914400" eaLnBrk="0" hangingPunct="0">
              <a:lnSpc>
                <a:spcPct val="130000"/>
              </a:lnSpc>
            </a:pPr>
            <a:r>
              <a:rPr lang="pl-PL" sz="1600" b="1" dirty="0" smtClean="0">
                <a:latin typeface="+mj-lt"/>
              </a:rPr>
              <a:t>Cel strategiczny nr 5: </a:t>
            </a:r>
            <a:br>
              <a:rPr lang="pl-PL" sz="1600" b="1" dirty="0" smtClean="0">
                <a:latin typeface="+mj-lt"/>
              </a:rPr>
            </a:br>
            <a:r>
              <a:rPr lang="pl-PL" sz="1600" dirty="0" smtClean="0"/>
              <a:t> </a:t>
            </a:r>
            <a:r>
              <a:rPr lang="pl-PL" sz="1600" b="1" dirty="0" smtClean="0">
                <a:latin typeface="+mj-lt"/>
              </a:rPr>
              <a:t>Wyższy poziom rozwoju gospodarczego Rudy Śląskiej. </a:t>
            </a:r>
            <a:endParaRPr lang="pl-PL" sz="1600" b="1" dirty="0">
              <a:latin typeface="+mj-lt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647824" y="1619597"/>
          <a:ext cx="8568952" cy="4851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560840"/>
              </a:tblGrid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5.3.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Cel operacyjny</a:t>
                      </a:r>
                      <a:b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Zwiększenie równowagi na rynku pracy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</a:tr>
              <a:tr h="310471">
                <a:tc gridSpan="2">
                  <a:txBody>
                    <a:bodyPr/>
                    <a:lstStyle/>
                    <a:p>
                      <a:pPr marL="984250" marR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Zadania realizacyjne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614145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5.3.1.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Stałe prowadzenie badań i prognozowanie rynku pracy.</a:t>
                      </a:r>
                    </a:p>
                  </a:txBody>
                  <a:tcPr marL="89535" marR="8953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5.3.2.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Rozpoznanie potrzeb rynku pracy, jak również elastyczna reakcja na zmiany na rynku, polegająca na dostosowywaniu na bieżąco zakresu szkoleń do jego potrzeb</a:t>
                      </a:r>
                      <a:endParaRPr lang="pl-PL" sz="1600" dirty="0"/>
                    </a:p>
                  </a:txBody>
                  <a:tcPr marL="89535" marR="8953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5.3.3.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Rozwinięcie systemu i zwiększanie efektywności doradztwa zawodowego.</a:t>
                      </a:r>
                    </a:p>
                  </a:txBody>
                  <a:tcPr marL="89535" marR="8953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5.3.4.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Tworzenie platformy współpracy pomiędzy systemem poradnictwa i szkolenia zawodowego a przedsiębiorcami.</a:t>
                      </a:r>
                    </a:p>
                  </a:txBody>
                  <a:tcPr marL="89535" marR="8953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5145"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5.3.5.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Wspieranie i zachęcanie pracodawców do przyjmowania uczniów i studentów na praktyki zawodowe.</a:t>
                      </a:r>
                    </a:p>
                  </a:txBody>
                  <a:tcPr marL="89535" marR="8953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5145"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5.3.6.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Tworzenie sprzyjających warunków do zatrudniania osób w szczególnej sytuacji na rynku pracy, w tym osób młodych oraz 50+.</a:t>
                      </a:r>
                    </a:p>
                  </a:txBody>
                  <a:tcPr marL="89535" marR="8953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5145"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5.3.7.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Rozwijanie rynku pracy celem zatrzymania wykwalifikowanych kadr.</a:t>
                      </a:r>
                      <a:endParaRPr lang="pl-PL" sz="1600" dirty="0"/>
                    </a:p>
                  </a:txBody>
                  <a:tcPr marL="89535" marR="8953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quarter" idx="10"/>
          </p:nvPr>
        </p:nvSpPr>
        <p:spPr>
          <a:xfrm>
            <a:off x="8359775" y="7081838"/>
            <a:ext cx="871538" cy="236537"/>
          </a:xfrm>
        </p:spPr>
        <p:txBody>
          <a:bodyPr/>
          <a:lstStyle/>
          <a:p>
            <a:pPr>
              <a:defRPr/>
            </a:pPr>
            <a:fld id="{9A57CA0F-8986-441B-9CDC-05C2F93FB155}" type="datetime1">
              <a:rPr lang="pl-PL"/>
              <a:pPr>
                <a:defRPr/>
              </a:pPr>
              <a:t>2014-03-28</a:t>
            </a:fld>
            <a:endParaRPr lang="pl-PL"/>
          </a:p>
        </p:txBody>
      </p:sp>
      <p:graphicFrame>
        <p:nvGraphicFramePr>
          <p:cNvPr id="3074" name="Object 6"/>
          <p:cNvGraphicFramePr>
            <a:graphicFrameLocks noChangeAspect="1"/>
          </p:cNvGraphicFramePr>
          <p:nvPr/>
        </p:nvGraphicFramePr>
        <p:xfrm>
          <a:off x="719832" y="1691605"/>
          <a:ext cx="8593137" cy="3979863"/>
        </p:xfrm>
        <a:graphic>
          <a:graphicData uri="http://schemas.openxmlformats.org/presentationml/2006/ole">
            <p:oleObj spid="_x0000_s77829" name="Document" r:id="rId3" imgW="8327536" imgH="3840342" progId="Word.Document.8">
              <p:embed/>
            </p:oleObj>
          </a:graphicData>
        </a:graphic>
      </p:graphicFrame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792163" y="684213"/>
            <a:ext cx="8136581" cy="908050"/>
          </a:xfrm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pl-PL" sz="1600" i="1" dirty="0" smtClean="0">
                <a:solidFill>
                  <a:schemeClr val="accent2"/>
                </a:solidFill>
              </a:rPr>
              <a:t>Cel strategiczny nr 2</a:t>
            </a:r>
            <a:r>
              <a:rPr lang="pl-PL" sz="1600" i="1" dirty="0" smtClean="0">
                <a:solidFill>
                  <a:schemeClr val="accent2"/>
                </a:solidFill>
                <a:latin typeface="Arial" charset="0"/>
              </a:rPr>
              <a:t>:</a:t>
            </a:r>
            <a:r>
              <a:rPr lang="pl-PL" sz="1600" i="1" dirty="0" smtClean="0">
                <a:solidFill>
                  <a:schemeClr val="accent2"/>
                </a:solidFill>
              </a:rPr>
              <a:t/>
            </a:r>
            <a:br>
              <a:rPr lang="pl-PL" sz="1600" i="1" dirty="0" smtClean="0">
                <a:solidFill>
                  <a:schemeClr val="accent2"/>
                </a:solidFill>
              </a:rPr>
            </a:br>
            <a:r>
              <a:rPr lang="pl-PL" sz="1600" i="1" dirty="0" smtClean="0">
                <a:solidFill>
                  <a:schemeClr val="accent2"/>
                </a:solidFill>
              </a:rPr>
              <a:t>Miasto o wysokim stopniu integracji przestrzennej, z zachowanymi zasobami naturalnymi i rozwiniętą infrastrukturą techniczną</a:t>
            </a:r>
            <a:endParaRPr lang="pl-PL" sz="1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 txBox="1">
            <a:spLocks noGrp="1"/>
          </p:cNvSpPr>
          <p:nvPr/>
        </p:nvSpPr>
        <p:spPr bwMode="auto">
          <a:xfrm>
            <a:off x="8359775" y="7081838"/>
            <a:ext cx="871538" cy="2365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fld id="{9A57CA0F-8986-441B-9CDC-05C2F93FB155}" type="datetime1">
              <a:rPr lang="pl-PL" sz="900">
                <a:solidFill>
                  <a:srgbClr val="A31F09"/>
                </a:solidFill>
                <a:latin typeface="+mn-lt"/>
              </a:rPr>
              <a:pPr>
                <a:defRPr/>
              </a:pPr>
              <a:t>2014-03-28</a:t>
            </a:fld>
            <a:endParaRPr lang="pl-PL" sz="900">
              <a:solidFill>
                <a:srgbClr val="A31F09"/>
              </a:solidFill>
              <a:latin typeface="+mn-lt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682625" y="567531"/>
            <a:ext cx="8894191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defTabSz="914400" eaLnBrk="0" hangingPunct="0">
              <a:lnSpc>
                <a:spcPct val="130000"/>
              </a:lnSpc>
            </a:pPr>
            <a:r>
              <a:rPr lang="pl-PL" sz="1600" b="1" dirty="0" smtClean="0">
                <a:latin typeface="+mj-lt"/>
              </a:rPr>
              <a:t>Cel strategiczny nr 5: </a:t>
            </a:r>
            <a:br>
              <a:rPr lang="pl-PL" sz="1600" b="1" dirty="0" smtClean="0">
                <a:latin typeface="+mj-lt"/>
              </a:rPr>
            </a:br>
            <a:r>
              <a:rPr lang="pl-PL" sz="1600" dirty="0" smtClean="0"/>
              <a:t> </a:t>
            </a:r>
            <a:r>
              <a:rPr lang="pl-PL" sz="1600" b="1" dirty="0" smtClean="0">
                <a:latin typeface="+mj-lt"/>
              </a:rPr>
              <a:t>Wyższy poziom rozwoju gospodarczego Rudy Śląskiej. </a:t>
            </a:r>
            <a:endParaRPr lang="pl-PL" sz="1600" b="1" dirty="0">
              <a:latin typeface="+mj-lt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647824" y="1619597"/>
          <a:ext cx="8568952" cy="4363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560840"/>
              </a:tblGrid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5.4.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Cel operacyjny</a:t>
                      </a:r>
                      <a:b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Zwiększona atrakcyjność inwestycyjna Rudy Śląskiej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</a:tr>
              <a:tr h="310471">
                <a:tc gridSpan="2">
                  <a:txBody>
                    <a:bodyPr/>
                    <a:lstStyle/>
                    <a:p>
                      <a:pPr marL="984250" marR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Zadania realizacyjne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614145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5.4.1.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Wdrożenie aktywnej polityki Miasta w zakresie pozyskiwania inwestorów (poprzez podatki i opłaty lokalne). </a:t>
                      </a:r>
                    </a:p>
                  </a:txBody>
                  <a:tcPr marL="89535" marR="8953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5.4.2.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Stałe dysponowanie profesjonalną zdywersyfikowaną i zintegrowaną ofertą (</a:t>
                      </a:r>
                      <a:r>
                        <a:rPr lang="pl-PL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miasta</a:t>
                      </a: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 innych podmiotów) dla inwestorów, w tym dotyczącą terenów uzbrojonych. </a:t>
                      </a:r>
                    </a:p>
                  </a:txBody>
                  <a:tcPr marL="89535" marR="8953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5.4.3.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Rozwijanie profesjonalnej obsługi inwestorów potencjalnych i działających        w Mieście. </a:t>
                      </a:r>
                    </a:p>
                  </a:txBody>
                  <a:tcPr marL="89535" marR="8953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5.4.4.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Włączenie do promocji inwestycyjnej Miasta firm już działających. </a:t>
                      </a:r>
                    </a:p>
                  </a:txBody>
                  <a:tcPr marL="89535" marR="8953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5145"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5.4.5.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Stworzenie stref przemysłowych na obszarach zdegradowanych. </a:t>
                      </a:r>
                    </a:p>
                  </a:txBody>
                  <a:tcPr marL="89535" marR="8953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5145"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5.4.6.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Wsparcie stworzenia Regionalnej Instalacji Przetwarzania Odpadów Komunalnych.</a:t>
                      </a:r>
                      <a:endParaRPr lang="pl-PL" sz="1600" dirty="0"/>
                    </a:p>
                  </a:txBody>
                  <a:tcPr marL="89535" marR="8953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 txBox="1">
            <a:spLocks noGrp="1"/>
          </p:cNvSpPr>
          <p:nvPr/>
        </p:nvSpPr>
        <p:spPr bwMode="auto">
          <a:xfrm>
            <a:off x="8359775" y="7081838"/>
            <a:ext cx="871538" cy="2365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fld id="{9A57CA0F-8986-441B-9CDC-05C2F93FB155}" type="datetime1">
              <a:rPr lang="pl-PL" sz="900">
                <a:solidFill>
                  <a:srgbClr val="A31F09"/>
                </a:solidFill>
                <a:latin typeface="+mn-lt"/>
              </a:rPr>
              <a:pPr>
                <a:defRPr/>
              </a:pPr>
              <a:t>2014-03-28</a:t>
            </a:fld>
            <a:endParaRPr lang="pl-PL" sz="900">
              <a:solidFill>
                <a:srgbClr val="A31F09"/>
              </a:solidFill>
              <a:latin typeface="+mn-lt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682625" y="567531"/>
            <a:ext cx="8894191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defTabSz="914400" eaLnBrk="0" hangingPunct="0">
              <a:lnSpc>
                <a:spcPct val="130000"/>
              </a:lnSpc>
            </a:pPr>
            <a:r>
              <a:rPr lang="pl-PL" sz="1600" b="1" dirty="0" smtClean="0">
                <a:latin typeface="+mj-lt"/>
              </a:rPr>
              <a:t>Cel strategiczny nr 5: </a:t>
            </a:r>
            <a:br>
              <a:rPr lang="pl-PL" sz="1600" b="1" dirty="0" smtClean="0">
                <a:latin typeface="+mj-lt"/>
              </a:rPr>
            </a:br>
            <a:r>
              <a:rPr lang="pl-PL" sz="1600" dirty="0" smtClean="0"/>
              <a:t> </a:t>
            </a:r>
            <a:r>
              <a:rPr lang="pl-PL" sz="1600" b="1" dirty="0" smtClean="0">
                <a:latin typeface="+mj-lt"/>
              </a:rPr>
              <a:t>Wyższy poziom rozwoju gospodarczego Rudy Śląskiej. </a:t>
            </a:r>
            <a:endParaRPr lang="pl-PL" sz="1600" b="1" dirty="0">
              <a:latin typeface="+mj-lt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647824" y="1619597"/>
          <a:ext cx="8568952" cy="30685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560840"/>
              </a:tblGrid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5.5.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Cel operacyjny</a:t>
                      </a:r>
                      <a:b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Znaczący udział w potencjale gospodarczym Miasta branż nowoczesnych technologii, w tym w zakresie rozwiązań proekologicznych.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</a:tr>
              <a:tr h="310471">
                <a:tc gridSpan="2">
                  <a:txBody>
                    <a:bodyPr/>
                    <a:lstStyle/>
                    <a:p>
                      <a:pPr marL="984250" marR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Zadania realizacyjne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614145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5.5.1.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Wspieranie branż w ramach inteligentnych specjalizacji województwa śląskiego (tworzenie ośrodków badawczych oraz inicjatyw klastrowych). </a:t>
                      </a:r>
                    </a:p>
                  </a:txBody>
                  <a:tcPr marL="89535" marR="8953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5.5.2.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Inicjowanie i wspieranie współpracy pomiędzy przedsiębiorstwami, ośrodkami naukowymi i akademickimi. </a:t>
                      </a:r>
                    </a:p>
                  </a:txBody>
                  <a:tcPr marL="89535" marR="8953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5.5.3.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Promowanie i rozwijanie postaw innowacyjnych i kreatywnych na wszystkich etapach edukacji.</a:t>
                      </a:r>
                      <a:endParaRPr lang="pl-PL" sz="1600" dirty="0">
                        <a:latin typeface="+mj-lt"/>
                      </a:endParaRPr>
                    </a:p>
                  </a:txBody>
                  <a:tcPr marL="89535" marR="8953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 txBox="1">
            <a:spLocks noGrp="1"/>
          </p:cNvSpPr>
          <p:nvPr/>
        </p:nvSpPr>
        <p:spPr bwMode="auto">
          <a:xfrm>
            <a:off x="8359775" y="7081838"/>
            <a:ext cx="871538" cy="2365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fld id="{9A57CA0F-8986-441B-9CDC-05C2F93FB155}" type="datetime1">
              <a:rPr lang="pl-PL" sz="900">
                <a:solidFill>
                  <a:srgbClr val="A31F09"/>
                </a:solidFill>
                <a:latin typeface="+mn-lt"/>
              </a:rPr>
              <a:pPr>
                <a:defRPr/>
              </a:pPr>
              <a:t>2014-03-28</a:t>
            </a:fld>
            <a:endParaRPr lang="pl-PL" sz="900">
              <a:solidFill>
                <a:srgbClr val="A31F09"/>
              </a:solidFill>
              <a:latin typeface="+mn-lt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682625" y="567531"/>
            <a:ext cx="8894191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defTabSz="914400" eaLnBrk="0" hangingPunct="0">
              <a:lnSpc>
                <a:spcPct val="130000"/>
              </a:lnSpc>
            </a:pPr>
            <a:r>
              <a:rPr lang="pl-PL" sz="1600" b="1" dirty="0" smtClean="0">
                <a:latin typeface="+mj-lt"/>
              </a:rPr>
              <a:t>Cel strategiczny nr 5: </a:t>
            </a:r>
            <a:br>
              <a:rPr lang="pl-PL" sz="1600" b="1" dirty="0" smtClean="0">
                <a:latin typeface="+mj-lt"/>
              </a:rPr>
            </a:br>
            <a:r>
              <a:rPr lang="pl-PL" sz="1600" dirty="0" smtClean="0"/>
              <a:t> </a:t>
            </a:r>
            <a:r>
              <a:rPr lang="pl-PL" sz="1600" b="1" dirty="0" smtClean="0">
                <a:latin typeface="+mj-lt"/>
              </a:rPr>
              <a:t>Wyższy poziom rozwoju gospodarczego Rudy Śląskiej. </a:t>
            </a:r>
            <a:endParaRPr lang="pl-PL" sz="1600" b="1" dirty="0">
              <a:latin typeface="+mj-lt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647824" y="1619598"/>
          <a:ext cx="8568952" cy="4578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560840"/>
              </a:tblGrid>
              <a:tr h="527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5.6.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Cel operacyjny</a:t>
                      </a:r>
                      <a:b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Atrakcyjny wizerunek Rudy Śląskiej.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</a:tr>
              <a:tr h="272854">
                <a:tc gridSpan="2">
                  <a:txBody>
                    <a:bodyPr/>
                    <a:lstStyle/>
                    <a:p>
                      <a:pPr marL="984250" marR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Zadania realizacyjne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99796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5.6.1.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Zbudowanie silnej marki Miasta.</a:t>
                      </a:r>
                    </a:p>
                  </a:txBody>
                  <a:tcPr marL="89535" marR="8953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27407"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5.6.2.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Budowanie wizerunku Rudy Śląskiej na tradycji Śląskiej.</a:t>
                      </a:r>
                    </a:p>
                  </a:txBody>
                  <a:tcPr marL="89535" marR="8953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27407"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5.6.3.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Budowanie wizerunku na sporcie i rekreacji. </a:t>
                      </a:r>
                    </a:p>
                  </a:txBody>
                  <a:tcPr marL="89535" marR="8953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27407"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5.6.4.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Utworzenie centralnego ośrodka szkolenia zapasów w Rudzie Śląskiej.</a:t>
                      </a:r>
                    </a:p>
                  </a:txBody>
                  <a:tcPr marL="89535" marR="8953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27407"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5.6.5.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Wykorzystanie w promocji Miasta ważnych postaci historycznych, związanych     z Miastem (np. Karol Godula). </a:t>
                      </a:r>
                    </a:p>
                  </a:txBody>
                  <a:tcPr marL="89535" marR="8953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27407"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5.6.6.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Wykreowanie imprezy wizerunkowej Rudy Śląskiej o zasięgu co najmniej krajowym.</a:t>
                      </a:r>
                    </a:p>
                  </a:txBody>
                  <a:tcPr marL="89535" marR="8953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27407"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5.6.7.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Stworzenie zintegrowanego systemu informacji w mieście i o Mieście, adresowanego do różnych grup odbiorców.</a:t>
                      </a:r>
                    </a:p>
                  </a:txBody>
                  <a:tcPr marL="89535" marR="8953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 txBox="1">
            <a:spLocks noGrp="1"/>
          </p:cNvSpPr>
          <p:nvPr/>
        </p:nvSpPr>
        <p:spPr bwMode="auto">
          <a:xfrm>
            <a:off x="8359775" y="7081838"/>
            <a:ext cx="871538" cy="2365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fld id="{9A57CA0F-8986-441B-9CDC-05C2F93FB155}" type="datetime1">
              <a:rPr lang="pl-PL" sz="900">
                <a:solidFill>
                  <a:srgbClr val="A31F09"/>
                </a:solidFill>
                <a:latin typeface="+mn-lt"/>
              </a:rPr>
              <a:pPr>
                <a:defRPr/>
              </a:pPr>
              <a:t>2014-03-28</a:t>
            </a:fld>
            <a:endParaRPr lang="pl-PL" sz="900">
              <a:solidFill>
                <a:srgbClr val="A31F09"/>
              </a:solidFill>
              <a:latin typeface="+mn-lt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682625" y="567531"/>
            <a:ext cx="8894191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defTabSz="914400" eaLnBrk="0" hangingPunct="0">
              <a:lnSpc>
                <a:spcPct val="130000"/>
              </a:lnSpc>
            </a:pPr>
            <a:r>
              <a:rPr lang="pl-PL" sz="1600" b="1" dirty="0" smtClean="0">
                <a:latin typeface="+mj-lt"/>
              </a:rPr>
              <a:t>Cel strategiczny nr 5: </a:t>
            </a:r>
            <a:br>
              <a:rPr lang="pl-PL" sz="1600" b="1" dirty="0" smtClean="0">
                <a:latin typeface="+mj-lt"/>
              </a:rPr>
            </a:br>
            <a:r>
              <a:rPr lang="pl-PL" sz="1600" dirty="0" smtClean="0"/>
              <a:t> </a:t>
            </a:r>
            <a:r>
              <a:rPr lang="pl-PL" sz="1600" b="1" dirty="0" smtClean="0">
                <a:latin typeface="+mj-lt"/>
              </a:rPr>
              <a:t>Wyższy poziom rozwoju gospodarczego Rudy Śląskiej. </a:t>
            </a:r>
            <a:endParaRPr lang="pl-PL" sz="1600" b="1" dirty="0">
              <a:latin typeface="+mj-lt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647824" y="1619598"/>
          <a:ext cx="8568952" cy="2469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560840"/>
              </a:tblGrid>
              <a:tr h="527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5.7.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Cel operacyjny</a:t>
                      </a:r>
                      <a:b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Rozwinięta oferta instytucji otoczenia biznesu.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</a:tr>
              <a:tr h="272854">
                <a:tc gridSpan="2">
                  <a:txBody>
                    <a:bodyPr/>
                    <a:lstStyle/>
                    <a:p>
                      <a:pPr marL="984250" marR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Zadania realizacyjne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99796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5.7.1.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Wspieranie instytucji otoczenia biznesu w realizacji ich zadań statutowych. </a:t>
                      </a:r>
                    </a:p>
                  </a:txBody>
                  <a:tcPr marL="89535" marR="8953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27407"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5.7.2.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Utrwalenie współpracy instytucji otoczenia biznesu w Mieście. </a:t>
                      </a:r>
                    </a:p>
                  </a:txBody>
                  <a:tcPr marL="89535" marR="8953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27407"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5.7.3.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Utrzymywanie i rozwój zaawansowanych powiązań sieciowych instytucji otoczenia biznesu w skali lokalnej, krajowej i globalnej.</a:t>
                      </a: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pl-PL" sz="1600" dirty="0"/>
                    </a:p>
                  </a:txBody>
                  <a:tcPr marL="89535" marR="8953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 txBox="1">
            <a:spLocks noGrp="1"/>
          </p:cNvSpPr>
          <p:nvPr/>
        </p:nvSpPr>
        <p:spPr bwMode="auto">
          <a:xfrm>
            <a:off x="8359775" y="7081838"/>
            <a:ext cx="871538" cy="2365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fld id="{9A57CA0F-8986-441B-9CDC-05C2F93FB155}" type="datetime1">
              <a:rPr lang="pl-PL" sz="900">
                <a:solidFill>
                  <a:srgbClr val="A31F09"/>
                </a:solidFill>
                <a:latin typeface="+mn-lt"/>
              </a:rPr>
              <a:pPr>
                <a:defRPr/>
              </a:pPr>
              <a:t>2014-03-28</a:t>
            </a:fld>
            <a:endParaRPr lang="pl-PL" sz="900">
              <a:solidFill>
                <a:srgbClr val="A31F09"/>
              </a:solidFill>
              <a:latin typeface="+mn-lt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682625" y="567531"/>
            <a:ext cx="8894191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defTabSz="914400" eaLnBrk="0" hangingPunct="0">
              <a:lnSpc>
                <a:spcPct val="130000"/>
              </a:lnSpc>
            </a:pPr>
            <a:r>
              <a:rPr lang="pl-PL" sz="1600" b="1" dirty="0" smtClean="0">
                <a:latin typeface="+mj-lt"/>
              </a:rPr>
              <a:t>Cel strategiczny nr 5: </a:t>
            </a:r>
            <a:br>
              <a:rPr lang="pl-PL" sz="1600" b="1" dirty="0" smtClean="0">
                <a:latin typeface="+mj-lt"/>
              </a:rPr>
            </a:br>
            <a:r>
              <a:rPr lang="pl-PL" sz="1600" dirty="0" smtClean="0"/>
              <a:t> </a:t>
            </a:r>
            <a:r>
              <a:rPr lang="pl-PL" sz="1600" b="1" dirty="0" smtClean="0">
                <a:latin typeface="+mj-lt"/>
              </a:rPr>
              <a:t>Wyższy poziom rozwoju gospodarczego Rudy Śląskiej. </a:t>
            </a:r>
            <a:endParaRPr lang="pl-PL" sz="1600" b="1" dirty="0">
              <a:latin typeface="+mj-lt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647824" y="1619598"/>
          <a:ext cx="8568952" cy="2469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560840"/>
              </a:tblGrid>
              <a:tr h="527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5.8.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Cel operacyjny</a:t>
                      </a:r>
                      <a:b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Rozwinięta współpraca i kooperacja między przedsiębiorstwami.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</a:tr>
              <a:tr h="272854">
                <a:tc gridSpan="2">
                  <a:txBody>
                    <a:bodyPr/>
                    <a:lstStyle/>
                    <a:p>
                      <a:pPr marL="984250" marR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Zadania realizacyjne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99796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5.8.1.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Promowanie i wspieranie inicjatyw klastrowych. </a:t>
                      </a:r>
                    </a:p>
                  </a:txBody>
                  <a:tcPr marL="89535" marR="8953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27407"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5.8.2.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Wspieranie rozwoju samorządu gospodarczego. </a:t>
                      </a:r>
                    </a:p>
                  </a:txBody>
                  <a:tcPr marL="89535" marR="8953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27407"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5.8.3.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Upowszechnianie dobrych praktyk w zakresie współpracy przedsiębiorstw.</a:t>
                      </a:r>
                      <a:endParaRPr lang="pl-PL" sz="1600" dirty="0"/>
                    </a:p>
                  </a:txBody>
                  <a:tcPr marL="89535" marR="8953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quarter" idx="10"/>
          </p:nvPr>
        </p:nvSpPr>
        <p:spPr>
          <a:xfrm>
            <a:off x="8359775" y="7081838"/>
            <a:ext cx="871538" cy="236537"/>
          </a:xfrm>
        </p:spPr>
        <p:txBody>
          <a:bodyPr/>
          <a:lstStyle/>
          <a:p>
            <a:pPr>
              <a:defRPr/>
            </a:pPr>
            <a:fld id="{9A57CA0F-8986-441B-9CDC-05C2F93FB155}" type="datetime1">
              <a:rPr lang="pl-PL"/>
              <a:pPr>
                <a:defRPr/>
              </a:pPr>
              <a:t>2014-03-28</a:t>
            </a:fld>
            <a:endParaRPr lang="pl-PL" dirty="0"/>
          </a:p>
        </p:txBody>
      </p:sp>
      <p:sp>
        <p:nvSpPr>
          <p:cNvPr id="30722" name="pole tekstowe 9"/>
          <p:cNvSpPr txBox="1">
            <a:spLocks noChangeArrowheads="1"/>
          </p:cNvSpPr>
          <p:nvPr/>
        </p:nvSpPr>
        <p:spPr bwMode="auto">
          <a:xfrm>
            <a:off x="576263" y="2266950"/>
            <a:ext cx="9359900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83" tIns="50392" rIns="100783" bIns="50392">
            <a:spAutoFit/>
          </a:bodyPr>
          <a:lstStyle/>
          <a:p>
            <a:pPr algn="ctr">
              <a:defRPr/>
            </a:pPr>
            <a:endParaRPr lang="pl-PL" sz="360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  <a:p>
            <a:pPr algn="ctr">
              <a:defRPr/>
            </a:pPr>
            <a:r>
              <a:rPr lang="pl-PL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WYDZIAŁ ROZWOJU MIASTA</a:t>
            </a:r>
          </a:p>
          <a:p>
            <a:pPr algn="ctr">
              <a:defRPr/>
            </a:pPr>
            <a:r>
              <a:rPr lang="pl-PL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tel.  32 244 90 49</a:t>
            </a:r>
          </a:p>
          <a:p>
            <a:pPr algn="ctr">
              <a:defRPr/>
            </a:pPr>
            <a:r>
              <a:rPr lang="pl-PL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e-mail: fundusze@ruda-sl.pl</a:t>
            </a:r>
          </a:p>
        </p:txBody>
      </p:sp>
      <p:pic>
        <p:nvPicPr>
          <p:cNvPr id="59398" name="Picture 6" descr="logo_strateg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16800" y="3995738"/>
            <a:ext cx="2363788" cy="23637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quarter" idx="10"/>
          </p:nvPr>
        </p:nvSpPr>
        <p:spPr>
          <a:xfrm>
            <a:off x="8359775" y="7081838"/>
            <a:ext cx="871538" cy="236537"/>
          </a:xfrm>
        </p:spPr>
        <p:txBody>
          <a:bodyPr/>
          <a:lstStyle/>
          <a:p>
            <a:pPr>
              <a:defRPr/>
            </a:pPr>
            <a:fld id="{9A57CA0F-8986-441B-9CDC-05C2F93FB155}" type="datetime1">
              <a:rPr lang="pl-PL"/>
              <a:pPr>
                <a:defRPr/>
              </a:pPr>
              <a:t>2014-03-28</a:t>
            </a:fld>
            <a:endParaRPr lang="pl-PL"/>
          </a:p>
        </p:txBody>
      </p:sp>
      <p:sp>
        <p:nvSpPr>
          <p:cNvPr id="8" name="Tytuł 1"/>
          <p:cNvSpPr txBox="1">
            <a:spLocks/>
          </p:cNvSpPr>
          <p:nvPr/>
        </p:nvSpPr>
        <p:spPr bwMode="auto">
          <a:xfrm>
            <a:off x="791840" y="2339677"/>
            <a:ext cx="8136581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r>
              <a:rPr lang="pl-PL" sz="1600" b="1" i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Cel strategiczny nr 4:</a:t>
            </a:r>
          </a:p>
          <a:p>
            <a:r>
              <a:rPr lang="pl-PL" sz="1600" b="1" i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Zwiększony potencjał rozwojowy mieszkańców Miasta</a:t>
            </a:r>
          </a:p>
        </p:txBody>
      </p:sp>
      <p:sp>
        <p:nvSpPr>
          <p:cNvPr id="10" name="Tytuł 1"/>
          <p:cNvSpPr txBox="1">
            <a:spLocks/>
          </p:cNvSpPr>
          <p:nvPr/>
        </p:nvSpPr>
        <p:spPr bwMode="auto">
          <a:xfrm>
            <a:off x="792163" y="684213"/>
            <a:ext cx="8136581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 defTabSz="914400" eaLnBrk="0" hangingPunct="0">
              <a:tabLst>
                <a:tab pos="0" algn="l"/>
              </a:tabLst>
            </a:pPr>
            <a:r>
              <a:rPr lang="pl-PL" sz="1600" b="1" i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Cel strategiczny nr 3:</a:t>
            </a:r>
            <a:br>
              <a:rPr lang="pl-PL" sz="1600" b="1" i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</a:br>
            <a:r>
              <a:rPr lang="pl-PL" sz="1600" b="1" i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Wysoki stopień wykorzystania dziedzictwa kulturowego </a:t>
            </a:r>
            <a:r>
              <a:rPr lang="pl-PL" sz="1600" b="1" i="1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Miasta</a:t>
            </a:r>
          </a:p>
          <a:p>
            <a:pPr lvl="0" defTabSz="914400" eaLnBrk="0" hangingPunct="0">
              <a:tabLst>
                <a:tab pos="0" algn="l"/>
              </a:tabLst>
            </a:pPr>
            <a:endParaRPr lang="pl-PL" sz="1600" b="1" i="1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722313" y="1691605"/>
          <a:ext cx="7554912" cy="1011237"/>
        </p:xfrm>
        <a:graphic>
          <a:graphicData uri="http://schemas.openxmlformats.org/presentationml/2006/ole">
            <p:oleObj spid="_x0000_s78856" name="Document" r:id="rId3" imgW="7293602" imgH="1006831" progId="Word.Document.8">
              <p:embed/>
            </p:oleObj>
          </a:graphicData>
        </a:graphic>
      </p:graphicFrame>
      <p:graphicFrame>
        <p:nvGraphicFramePr>
          <p:cNvPr id="4103" name="Object 6"/>
          <p:cNvGraphicFramePr>
            <a:graphicFrameLocks noChangeAspect="1"/>
          </p:cNvGraphicFramePr>
          <p:nvPr/>
        </p:nvGraphicFramePr>
        <p:xfrm>
          <a:off x="722313" y="3424808"/>
          <a:ext cx="7507287" cy="1027113"/>
        </p:xfrm>
        <a:graphic>
          <a:graphicData uri="http://schemas.openxmlformats.org/presentationml/2006/ole">
            <p:oleObj spid="_x0000_s78857" name="Document" r:id="rId4" imgW="7300070" imgH="1005393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quarter" idx="10"/>
          </p:nvPr>
        </p:nvSpPr>
        <p:spPr>
          <a:xfrm>
            <a:off x="8359775" y="7081838"/>
            <a:ext cx="871538" cy="236537"/>
          </a:xfrm>
        </p:spPr>
        <p:txBody>
          <a:bodyPr/>
          <a:lstStyle/>
          <a:p>
            <a:pPr>
              <a:defRPr/>
            </a:pPr>
            <a:fld id="{9A57CA0F-8986-441B-9CDC-05C2F93FB155}" type="datetime1">
              <a:rPr lang="pl-PL"/>
              <a:pPr>
                <a:defRPr/>
              </a:pPr>
              <a:t>2014-03-28</a:t>
            </a:fld>
            <a:endParaRPr lang="pl-PL"/>
          </a:p>
        </p:txBody>
      </p:sp>
      <p:graphicFrame>
        <p:nvGraphicFramePr>
          <p:cNvPr id="5122" name="Object 6"/>
          <p:cNvGraphicFramePr>
            <a:graphicFrameLocks noChangeAspect="1"/>
          </p:cNvGraphicFramePr>
          <p:nvPr/>
        </p:nvGraphicFramePr>
        <p:xfrm>
          <a:off x="722313" y="1620838"/>
          <a:ext cx="9448800" cy="3529012"/>
        </p:xfrm>
        <a:graphic>
          <a:graphicData uri="http://schemas.openxmlformats.org/presentationml/2006/ole">
            <p:oleObj spid="_x0000_s79877" name="Document" r:id="rId3" imgW="8496085" imgH="3199566" progId="Word.Document.8">
              <p:embed/>
            </p:oleObj>
          </a:graphicData>
        </a:graphic>
      </p:graphicFrame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792163" y="611485"/>
            <a:ext cx="8136581" cy="90805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1600" i="1" dirty="0" smtClean="0">
                <a:solidFill>
                  <a:schemeClr val="accent2"/>
                </a:solidFill>
              </a:rPr>
              <a:t>Cel strategiczny nr 5:</a:t>
            </a:r>
            <a:br>
              <a:rPr lang="pl-PL" sz="1600" i="1" dirty="0" smtClean="0">
                <a:solidFill>
                  <a:schemeClr val="accent2"/>
                </a:solidFill>
              </a:rPr>
            </a:br>
            <a:r>
              <a:rPr lang="pl-PL" sz="1600" i="1" dirty="0" smtClean="0">
                <a:solidFill>
                  <a:schemeClr val="accent2"/>
                </a:solidFill>
              </a:rPr>
              <a:t>Wyższy poziom rozwoju gospodarczego Rudy Śląskiej</a:t>
            </a:r>
            <a:br>
              <a:rPr lang="pl-PL" sz="1600" i="1" dirty="0" smtClean="0">
                <a:solidFill>
                  <a:schemeClr val="accent2"/>
                </a:solidFill>
              </a:rPr>
            </a:br>
            <a:r>
              <a:rPr lang="pl-PL" sz="1200" b="0" dirty="0" smtClean="0">
                <a:solidFill>
                  <a:srgbClr val="C00000"/>
                </a:solidFill>
              </a:rPr>
              <a:t>	</a:t>
            </a:r>
            <a:r>
              <a:rPr lang="pl-PL" sz="1200" dirty="0" smtClean="0">
                <a:solidFill>
                  <a:schemeClr val="accent2"/>
                </a:solidFill>
              </a:rPr>
              <a:t>	</a:t>
            </a:r>
            <a:endParaRPr lang="pl-PL" sz="1400" b="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 txBox="1">
            <a:spLocks noGrp="1"/>
          </p:cNvSpPr>
          <p:nvPr/>
        </p:nvSpPr>
        <p:spPr bwMode="auto">
          <a:xfrm>
            <a:off x="8359775" y="7081838"/>
            <a:ext cx="871538" cy="2365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fld id="{9A57CA0F-8986-441B-9CDC-05C2F93FB155}" type="datetime1">
              <a:rPr lang="pl-PL" sz="900">
                <a:solidFill>
                  <a:srgbClr val="A31F09"/>
                </a:solidFill>
                <a:latin typeface="+mn-lt"/>
              </a:rPr>
              <a:pPr>
                <a:defRPr/>
              </a:pPr>
              <a:t>2014-03-28</a:t>
            </a:fld>
            <a:endParaRPr lang="pl-PL" sz="900">
              <a:solidFill>
                <a:srgbClr val="A31F09"/>
              </a:solidFill>
              <a:latin typeface="+mn-lt"/>
            </a:endParaRPr>
          </a:p>
        </p:txBody>
      </p:sp>
      <p:sp>
        <p:nvSpPr>
          <p:cNvPr id="6149" name="Rectangle 10"/>
          <p:cNvSpPr>
            <a:spLocks noChangeArrowheads="1"/>
          </p:cNvSpPr>
          <p:nvPr/>
        </p:nvSpPr>
        <p:spPr bwMode="auto">
          <a:xfrm>
            <a:off x="682625" y="567531"/>
            <a:ext cx="8894191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defTabSz="914400" eaLnBrk="0" hangingPunct="0">
              <a:lnSpc>
                <a:spcPct val="130000"/>
              </a:lnSpc>
            </a:pPr>
            <a:r>
              <a:rPr lang="pl-PL" sz="1600" b="1" dirty="0">
                <a:solidFill>
                  <a:schemeClr val="tx2"/>
                </a:solidFill>
                <a:latin typeface="Trebuchet MS" pitchFamily="34" charset="0"/>
              </a:rPr>
              <a:t>Cel strategiczny nr 1:</a:t>
            </a:r>
            <a:br>
              <a:rPr lang="pl-PL" sz="1600" b="1" dirty="0">
                <a:solidFill>
                  <a:schemeClr val="tx2"/>
                </a:solidFill>
                <a:latin typeface="Trebuchet MS" pitchFamily="34" charset="0"/>
              </a:rPr>
            </a:br>
            <a:r>
              <a:rPr lang="pl-PL" sz="1600" b="1" dirty="0">
                <a:solidFill>
                  <a:schemeClr val="tx2"/>
                </a:solidFill>
                <a:latin typeface="Trebuchet MS" pitchFamily="34" charset="0"/>
              </a:rPr>
              <a:t>Ruda Śląska nowoczesnym, atrakcyjnym i przyjaznym miejscem do życia i rozwoju,  miastem </a:t>
            </a:r>
            <a:br>
              <a:rPr lang="pl-PL" sz="1600" b="1" dirty="0">
                <a:solidFill>
                  <a:schemeClr val="tx2"/>
                </a:solidFill>
                <a:latin typeface="Trebuchet MS" pitchFamily="34" charset="0"/>
              </a:rPr>
            </a:br>
            <a:r>
              <a:rPr lang="pl-PL" sz="1600" b="1" dirty="0">
                <a:solidFill>
                  <a:schemeClr val="tx2"/>
                </a:solidFill>
                <a:latin typeface="Trebuchet MS" pitchFamily="34" charset="0"/>
              </a:rPr>
              <a:t>o zintegrowanej przestrzeni społecznej.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791840" y="1691605"/>
          <a:ext cx="8208912" cy="483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9569"/>
                <a:gridCol w="732934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tx1"/>
                          </a:solidFill>
                        </a:rPr>
                        <a:t>1.1.</a:t>
                      </a:r>
                      <a:endParaRPr lang="pl-PL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Cel operacyjny</a:t>
                      </a:r>
                      <a:b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Optymalna opieka medyczna dla mieszkańców Miasta.</a:t>
                      </a:r>
                      <a:endParaRPr lang="pl-PL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</a:tr>
              <a:tr h="212968">
                <a:tc gridSpan="2">
                  <a:txBody>
                    <a:bodyPr/>
                    <a:lstStyle/>
                    <a:p>
                      <a:pPr marL="809625" indent="0"/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Zadania realizacyjne</a:t>
                      </a:r>
                      <a:endParaRPr lang="pl-PL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1.1.1.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Rozszerzenie profilaktyki zdrowotnej - realizacja profilaktycznych programów zdrowotnych.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1.1.2.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Zapewnienie odpowiednich warunków dla świadczenia usług zdrowotnych przez publiczne zakłady opieki zdrowotnej.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1.1.3.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 fontAlgn="base">
                        <a:spcAft>
                          <a:spcPts val="0"/>
                        </a:spcAft>
                        <a:buSzPts val="1400"/>
                        <a:buFont typeface="Trebuchet MS"/>
                        <a:buNone/>
                        <a:tabLst>
                          <a:tab pos="767715" algn="l"/>
                        </a:tabLst>
                      </a:pPr>
                      <a:r>
                        <a:rPr lang="pl-PL" sz="1600" u="none" strike="noStrike" kern="0" spc="0" dirty="0" smtClean="0"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Utworzenie Centrum Zdrowia Psychicznego. </a:t>
                      </a:r>
                      <a:endParaRPr lang="pl-PL" sz="800" u="none" strike="noStrike" kern="0" spc="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1.1.4.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 fontAlgn="base">
                        <a:spcAft>
                          <a:spcPts val="0"/>
                        </a:spcAft>
                        <a:buSzPts val="1400"/>
                        <a:buFont typeface="Trebuchet MS"/>
                        <a:buNone/>
                        <a:tabLst>
                          <a:tab pos="767715" algn="l"/>
                        </a:tabLst>
                      </a:pPr>
                      <a:r>
                        <a:rPr lang="pl-PL" sz="1600" u="none" strike="noStrike" kern="0" spc="0" dirty="0" smtClean="0"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Wspieranie rozwoju szpitala miejskiego.</a:t>
                      </a:r>
                      <a:endParaRPr lang="pl-PL" sz="800" u="none" strike="noStrike" kern="0" spc="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1.1.5.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fontAlgn="base">
                        <a:spcAft>
                          <a:spcPts val="0"/>
                        </a:spcAft>
                        <a:buSzPts val="1400"/>
                        <a:buFont typeface="Trebuchet MS"/>
                        <a:buNone/>
                        <a:tabLst>
                          <a:tab pos="767715" algn="l"/>
                        </a:tabLst>
                      </a:pPr>
                      <a:r>
                        <a:rPr lang="pl-PL" sz="1600" u="none" strike="noStrike" kern="0" spc="0" dirty="0" smtClean="0"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Zapewnienie specjalistycznej opieki medycznej dla osób starszych. </a:t>
                      </a:r>
                      <a:endParaRPr lang="pl-PL" sz="800" u="none" strike="noStrike" kern="0" spc="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1.1.6.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fontAlgn="base">
                        <a:spcAft>
                          <a:spcPts val="0"/>
                        </a:spcAft>
                        <a:buSzPts val="1400"/>
                        <a:buFont typeface="Trebuchet MS"/>
                        <a:buNone/>
                        <a:tabLst>
                          <a:tab pos="767715" algn="l"/>
                        </a:tabLst>
                      </a:pPr>
                      <a:r>
                        <a:rPr lang="pl-PL" sz="1600" u="none" strike="noStrike" kern="0" spc="0" dirty="0" smtClean="0"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Wspieranie działań na rzecz opieki nad osobami terminalnie chorymi oraz wymagającymi opieki długoterminowej.</a:t>
                      </a:r>
                      <a:endParaRPr lang="pl-PL" sz="800" u="none" strike="noStrike" kern="0" spc="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1.1.7.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 fontAlgn="base">
                        <a:spcAft>
                          <a:spcPts val="0"/>
                        </a:spcAft>
                        <a:buSzPts val="1400"/>
                        <a:buFont typeface="Trebuchet MS"/>
                        <a:buNone/>
                        <a:tabLst>
                          <a:tab pos="767715" algn="l"/>
                        </a:tabLst>
                      </a:pPr>
                      <a:r>
                        <a:rPr lang="pl-PL" sz="1600" u="none" strike="noStrike" kern="0" spc="0" dirty="0" smtClean="0"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Przeciwdziałanie uzależnieniom poprzez:</a:t>
                      </a:r>
                    </a:p>
                    <a:p>
                      <a:pPr marL="360363" lvl="0" indent="-360363">
                        <a:spcAft>
                          <a:spcPts val="0"/>
                        </a:spcAft>
                        <a:buFont typeface="Trebuchet MS" pitchFamily="34" charset="0"/>
                        <a:buChar char="—"/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rozwijanie programu profilaktyki i rozwiązywania problemów alkoholowych,</a:t>
                      </a:r>
                    </a:p>
                    <a:p>
                      <a:pPr marL="360363" indent="-360363">
                        <a:spcAft>
                          <a:spcPts val="0"/>
                        </a:spcAft>
                        <a:buFont typeface="Trebuchet MS" pitchFamily="34" charset="0"/>
                        <a:buChar char="—"/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rozszerzenie działań ośrodka terapii uzależnień.</a:t>
                      </a:r>
                      <a:endParaRPr lang="pl-PL" sz="800" u="none" strike="noStrike" kern="0" spc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682625" y="567531"/>
            <a:ext cx="8894191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defTabSz="914400" eaLnBrk="0" hangingPunct="0">
              <a:lnSpc>
                <a:spcPct val="130000"/>
              </a:lnSpc>
            </a:pPr>
            <a:r>
              <a:rPr lang="pl-PL" sz="1600" b="1" dirty="0">
                <a:solidFill>
                  <a:schemeClr val="tx2"/>
                </a:solidFill>
                <a:latin typeface="Trebuchet MS" pitchFamily="34" charset="0"/>
              </a:rPr>
              <a:t>Cel strategiczny nr 1:</a:t>
            </a:r>
            <a:br>
              <a:rPr lang="pl-PL" sz="1600" b="1" dirty="0">
                <a:solidFill>
                  <a:schemeClr val="tx2"/>
                </a:solidFill>
                <a:latin typeface="Trebuchet MS" pitchFamily="34" charset="0"/>
              </a:rPr>
            </a:br>
            <a:r>
              <a:rPr lang="pl-PL" sz="1600" b="1" dirty="0">
                <a:solidFill>
                  <a:schemeClr val="tx2"/>
                </a:solidFill>
                <a:latin typeface="Trebuchet MS" pitchFamily="34" charset="0"/>
              </a:rPr>
              <a:t>Ruda Śląska nowoczesnym, atrakcyjnym i przyjaznym miejscem do życia i rozwoju,  miastem </a:t>
            </a:r>
            <a:br>
              <a:rPr lang="pl-PL" sz="1600" b="1" dirty="0">
                <a:solidFill>
                  <a:schemeClr val="tx2"/>
                </a:solidFill>
                <a:latin typeface="Trebuchet MS" pitchFamily="34" charset="0"/>
              </a:rPr>
            </a:br>
            <a:r>
              <a:rPr lang="pl-PL" sz="1600" b="1" dirty="0">
                <a:solidFill>
                  <a:schemeClr val="tx2"/>
                </a:solidFill>
                <a:latin typeface="Trebuchet MS" pitchFamily="34" charset="0"/>
              </a:rPr>
              <a:t>o zintegrowanej przestrzeni społecznej.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791840" y="1691605"/>
          <a:ext cx="8208912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9569"/>
                <a:gridCol w="732934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tx1"/>
                          </a:solidFill>
                        </a:rPr>
                        <a:t>1.2.</a:t>
                      </a:r>
                      <a:endParaRPr lang="pl-PL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Cel operacyjny</a:t>
                      </a:r>
                      <a:b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Zapewnione warunki do rozwoju aktywności zawodowej mieszkańców w obszarze nowoczesnego przemysłu i usług.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</a:tr>
              <a:tr h="185152">
                <a:tc gridSpan="2">
                  <a:txBody>
                    <a:bodyPr/>
                    <a:lstStyle/>
                    <a:p>
                      <a:pPr marL="809625" indent="0"/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Zadania realizacyjne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1.2.1.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lvl="2" indent="0" fontAlgn="base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400"/>
                        <a:buFont typeface="Trebuchet MS"/>
                        <a:buNone/>
                        <a:tabLst/>
                      </a:pPr>
                      <a:r>
                        <a:rPr lang="pl-PL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Prowadzenie polityki przyjaznej dla przedsiębiorców i inwestorów.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1.2.2.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lvl="2" indent="0" fontAlgn="base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400"/>
                        <a:buFont typeface="Trebuchet MS"/>
                        <a:buNone/>
                        <a:tabLst/>
                      </a:pPr>
                      <a:r>
                        <a:rPr lang="pl-PL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Wspieranie i promowanie </a:t>
                      </a:r>
                      <a:r>
                        <a:rPr lang="pl-PL" sz="16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mikroprzedsiębiorczości</a:t>
                      </a:r>
                      <a:r>
                        <a:rPr lang="pl-PL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zarówno w zakresie usług tradycyjnie występujących w Rudzie Śląskiej, jak i w obszarze nowoczesnego przemysłu  i usług.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1.2.3.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Uzbrajanie terenów inwestycyjnych wyznaczonych w Miejscowym Planie Zagospodarowania Przestrzennego, w tym budowa nowych dróg dojazdowych.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Symbol zastępczy daty 3"/>
          <p:cNvSpPr>
            <a:spLocks noGrp="1"/>
          </p:cNvSpPr>
          <p:nvPr>
            <p:ph type="dt" sz="quarter" idx="10"/>
          </p:nvPr>
        </p:nvSpPr>
        <p:spPr>
          <a:xfrm>
            <a:off x="8359775" y="7081838"/>
            <a:ext cx="871538" cy="236537"/>
          </a:xfrm>
        </p:spPr>
        <p:txBody>
          <a:bodyPr/>
          <a:lstStyle/>
          <a:p>
            <a:pPr>
              <a:defRPr/>
            </a:pPr>
            <a:fld id="{9A57CA0F-8986-441B-9CDC-05C2F93FB155}" type="datetime1">
              <a:rPr lang="pl-PL"/>
              <a:pPr>
                <a:defRPr/>
              </a:pPr>
              <a:t>2014-03-28</a:t>
            </a:fld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 txBox="1">
            <a:spLocks noGrp="1"/>
          </p:cNvSpPr>
          <p:nvPr/>
        </p:nvSpPr>
        <p:spPr bwMode="auto">
          <a:xfrm>
            <a:off x="8359775" y="7081838"/>
            <a:ext cx="871538" cy="2365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fld id="{9A57CA0F-8986-441B-9CDC-05C2F93FB155}" type="datetime1">
              <a:rPr lang="pl-PL" sz="900">
                <a:solidFill>
                  <a:srgbClr val="A31F09"/>
                </a:solidFill>
                <a:latin typeface="+mn-lt"/>
              </a:rPr>
              <a:pPr>
                <a:defRPr/>
              </a:pPr>
              <a:t>2014-03-28</a:t>
            </a:fld>
            <a:endParaRPr lang="pl-PL" sz="900">
              <a:solidFill>
                <a:srgbClr val="A31F09"/>
              </a:solidFill>
              <a:latin typeface="+mn-lt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682625" y="567531"/>
            <a:ext cx="8894191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defTabSz="914400" eaLnBrk="0" hangingPunct="0">
              <a:lnSpc>
                <a:spcPct val="130000"/>
              </a:lnSpc>
            </a:pPr>
            <a:r>
              <a:rPr lang="pl-PL" sz="1600" b="1" dirty="0">
                <a:solidFill>
                  <a:schemeClr val="tx2"/>
                </a:solidFill>
                <a:latin typeface="Trebuchet MS" pitchFamily="34" charset="0"/>
              </a:rPr>
              <a:t>Cel strategiczny nr 1:</a:t>
            </a:r>
            <a:br>
              <a:rPr lang="pl-PL" sz="1600" b="1" dirty="0">
                <a:solidFill>
                  <a:schemeClr val="tx2"/>
                </a:solidFill>
                <a:latin typeface="Trebuchet MS" pitchFamily="34" charset="0"/>
              </a:rPr>
            </a:br>
            <a:r>
              <a:rPr lang="pl-PL" sz="1600" b="1" dirty="0">
                <a:solidFill>
                  <a:schemeClr val="tx2"/>
                </a:solidFill>
                <a:latin typeface="Trebuchet MS" pitchFamily="34" charset="0"/>
              </a:rPr>
              <a:t>Ruda Śląska nowoczesnym, atrakcyjnym i przyjaznym miejscem do życia i rozwoju,  miastem </a:t>
            </a:r>
            <a:br>
              <a:rPr lang="pl-PL" sz="1600" b="1" dirty="0">
                <a:solidFill>
                  <a:schemeClr val="tx2"/>
                </a:solidFill>
                <a:latin typeface="Trebuchet MS" pitchFamily="34" charset="0"/>
              </a:rPr>
            </a:br>
            <a:r>
              <a:rPr lang="pl-PL" sz="1600" b="1" dirty="0">
                <a:solidFill>
                  <a:schemeClr val="tx2"/>
                </a:solidFill>
                <a:latin typeface="Trebuchet MS" pitchFamily="34" charset="0"/>
              </a:rPr>
              <a:t>o zintegrowanej przestrzeni społecznej.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791840" y="1691605"/>
          <a:ext cx="8208912" cy="397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9569"/>
                <a:gridCol w="732934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tx1"/>
                          </a:solidFill>
                        </a:rPr>
                        <a:t>1.3.</a:t>
                      </a:r>
                      <a:endParaRPr lang="pl-PL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Cel operacyjny</a:t>
                      </a:r>
                      <a:b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Wysoki poziom bezpieczeństwa w Mieście.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</a:tr>
              <a:tr h="212968">
                <a:tc gridSpan="2">
                  <a:txBody>
                    <a:bodyPr/>
                    <a:lstStyle/>
                    <a:p>
                      <a:pPr marL="809625" indent="0"/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Zadania realizacyjne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1.3.1.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lvl="2" indent="0" algn="l" defTabSz="1007943" rtl="0" eaLnBrk="1" fontAlgn="base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400"/>
                        <a:buFont typeface="Trebuchet MS"/>
                        <a:buNone/>
                        <a:tabLst/>
                      </a:pPr>
                      <a:r>
                        <a:rPr lang="pl-PL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Stałe monitorowanie stanu bezpieczeństwa miasta i utrzymywanie służb</a:t>
                      </a:r>
                      <a:r>
                        <a:rPr lang="pl-PL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porządkowych, na poziomie, adekwatnym do potrzeb.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1.3.2.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lvl="2" indent="0" algn="l" defTabSz="1007943" rtl="0" eaLnBrk="1" fontAlgn="base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400"/>
                        <a:buFont typeface="Trebuchet MS"/>
                        <a:buNone/>
                        <a:tabLst/>
                      </a:pPr>
                      <a:r>
                        <a:rPr lang="pl-PL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Doskonalenie współpracy służb porządkowych.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1.3.3.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lvl="2" indent="-228600" algn="l" defTabSz="1007943" rtl="0" eaLnBrk="1" fontAlgn="base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400"/>
                        <a:buFont typeface="Trebuchet MS"/>
                        <a:buNone/>
                        <a:tabLst>
                          <a:tab pos="767715" algn="l"/>
                          <a:tab pos="449580" algn="l"/>
                        </a:tabLst>
                      </a:pPr>
                      <a:r>
                        <a:rPr lang="pl-PL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Rozbudowa systemu monitoringu miejskiego.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1.3.4.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lvl="2" indent="-228600" algn="l" defTabSz="1007943" rtl="0" eaLnBrk="1" fontAlgn="base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400"/>
                        <a:buFont typeface="Trebuchet MS"/>
                        <a:buNone/>
                        <a:tabLst>
                          <a:tab pos="767715" algn="l"/>
                          <a:tab pos="449580" algn="l"/>
                        </a:tabLst>
                      </a:pPr>
                      <a:r>
                        <a:rPr lang="pl-PL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Wspieranie i realizacja działań profilaktycznych (informacyjnych, edukacyjnych i innych), wpływających na wzrost bezpieczeństwa w mieście.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1.3.5.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lvl="2" indent="-228600" algn="l" defTabSz="1007943" rtl="0" eaLnBrk="1" fontAlgn="base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400"/>
                        <a:buFont typeface="Trebuchet MS"/>
                        <a:buNone/>
                        <a:tabLst>
                          <a:tab pos="767715" algn="l"/>
                          <a:tab pos="449580" algn="l"/>
                        </a:tabLst>
                      </a:pPr>
                      <a:r>
                        <a:rPr lang="pl-PL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Wspieranie i promowanie aktywnych postaw mieszkańców i społeczności lokalnych na rzecz wspólnego bezpieczeństwa.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1.3.6.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lnSpc>
                          <a:spcPct val="100000"/>
                        </a:lnSpc>
                      </a:pPr>
                      <a:r>
                        <a:rPr lang="pl-PL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Realizacja działań zmierzających do ograniczenia problemu bezdomnych zwierząt.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6641</TotalTime>
  <Words>2975</Words>
  <Application>Microsoft Office PowerPoint</Application>
  <PresentationFormat>Niestandardowy</PresentationFormat>
  <Paragraphs>599</Paragraphs>
  <Slides>45</Slides>
  <Notes>1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2</vt:i4>
      </vt:variant>
      <vt:variant>
        <vt:lpstr>Tytuły slajdów</vt:lpstr>
      </vt:variant>
      <vt:variant>
        <vt:i4>45</vt:i4>
      </vt:variant>
    </vt:vector>
  </HeadingPairs>
  <TitlesOfParts>
    <vt:vector size="48" baseType="lpstr">
      <vt:lpstr>2_Projekt domyślny</vt:lpstr>
      <vt:lpstr>Document</vt:lpstr>
      <vt:lpstr>Dokument programu Microsoft Office Word 97–2003</vt:lpstr>
      <vt:lpstr>Projekt Strategii Rozwoju Miasta Ruda Śląska na lata 2014-2030 ________________________________________________________________ Zadania realizacyjne   </vt:lpstr>
      <vt:lpstr>Cele strategiczne</vt:lpstr>
      <vt:lpstr>Cel strategiczny nr 1: Ruda Śląska nowoczesnym, atrakcyjnym przyjaznym miejscem  do życia i rozwoju, miastem o zintegrowanej przestrzeni społecznej</vt:lpstr>
      <vt:lpstr>Cel strategiczny nr 2: Miasto o wysokim stopniu integracji przestrzennej, z zachowanymi zasobami naturalnymi i rozwiniętą infrastrukturą techniczną</vt:lpstr>
      <vt:lpstr>Slajd 5</vt:lpstr>
      <vt:lpstr>Cel strategiczny nr 5: Wyższy poziom rozwoju gospodarczego Rudy Śląskiej   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  <vt:lpstr>Slajd 23</vt:lpstr>
      <vt:lpstr>Slajd 24</vt:lpstr>
      <vt:lpstr>Slajd 25</vt:lpstr>
      <vt:lpstr>Slajd 26</vt:lpstr>
      <vt:lpstr>Slajd 27</vt:lpstr>
      <vt:lpstr>Slajd 28</vt:lpstr>
      <vt:lpstr>Slajd 29</vt:lpstr>
      <vt:lpstr>Slajd 30</vt:lpstr>
      <vt:lpstr>Slajd 31</vt:lpstr>
      <vt:lpstr>Slajd 32</vt:lpstr>
      <vt:lpstr>Slajd 33</vt:lpstr>
      <vt:lpstr>Slajd 34</vt:lpstr>
      <vt:lpstr>Slajd 35</vt:lpstr>
      <vt:lpstr>Slajd 36</vt:lpstr>
      <vt:lpstr>Slajd 37</vt:lpstr>
      <vt:lpstr>Slajd 38</vt:lpstr>
      <vt:lpstr>Slajd 39</vt:lpstr>
      <vt:lpstr>Slajd 40</vt:lpstr>
      <vt:lpstr>Slajd 41</vt:lpstr>
      <vt:lpstr>Slajd 42</vt:lpstr>
      <vt:lpstr>Slajd 43</vt:lpstr>
      <vt:lpstr>Slajd 44</vt:lpstr>
      <vt:lpstr>Slajd 45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Agnieszka</dc:creator>
  <dc:description>Panel - chmury</dc:description>
  <cp:lastModifiedBy>Your User Name</cp:lastModifiedBy>
  <cp:revision>562</cp:revision>
  <dcterms:modified xsi:type="dcterms:W3CDTF">2014-03-28T08:01:24Z</dcterms:modified>
</cp:coreProperties>
</file>